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  <p:sldId id="260" r:id="rId4"/>
    <p:sldId id="261" r:id="rId5"/>
    <p:sldId id="263" r:id="rId6"/>
    <p:sldId id="264" r:id="rId7"/>
    <p:sldId id="265" r:id="rId8"/>
    <p:sldId id="266" r:id="rId9"/>
    <p:sldId id="268" r:id="rId10"/>
    <p:sldId id="285" r:id="rId11"/>
    <p:sldId id="269" r:id="rId12"/>
    <p:sldId id="270" r:id="rId13"/>
    <p:sldId id="271" r:id="rId14"/>
    <p:sldId id="277" r:id="rId15"/>
    <p:sldId id="278" r:id="rId16"/>
    <p:sldId id="275" r:id="rId17"/>
    <p:sldId id="279" r:id="rId18"/>
    <p:sldId id="280" r:id="rId19"/>
    <p:sldId id="286" r:id="rId20"/>
    <p:sldId id="287" r:id="rId21"/>
    <p:sldId id="281" r:id="rId22"/>
    <p:sldId id="282" r:id="rId23"/>
    <p:sldId id="283" r:id="rId24"/>
    <p:sldId id="288" r:id="rId25"/>
    <p:sldId id="289" r:id="rId26"/>
    <p:sldId id="290" r:id="rId27"/>
    <p:sldId id="291" r:id="rId28"/>
    <p:sldId id="292" r:id="rId29"/>
    <p:sldId id="293" r:id="rId30"/>
    <p:sldId id="294" r:id="rId31"/>
    <p:sldId id="295" r:id="rId32"/>
    <p:sldId id="296" r:id="rId33"/>
    <p:sldId id="297" r:id="rId34"/>
    <p:sldId id="298" r:id="rId35"/>
    <p:sldId id="299" r:id="rId36"/>
    <p:sldId id="300" r:id="rId37"/>
    <p:sldId id="301" r:id="rId38"/>
    <p:sldId id="302" r:id="rId39"/>
    <p:sldId id="303" r:id="rId40"/>
    <p:sldId id="304" r:id="rId41"/>
    <p:sldId id="305" r:id="rId42"/>
    <p:sldId id="306" r:id="rId43"/>
    <p:sldId id="323" r:id="rId44"/>
    <p:sldId id="307" r:id="rId45"/>
    <p:sldId id="308" r:id="rId46"/>
    <p:sldId id="309" r:id="rId47"/>
    <p:sldId id="310" r:id="rId48"/>
    <p:sldId id="311" r:id="rId49"/>
    <p:sldId id="319" r:id="rId50"/>
    <p:sldId id="313" r:id="rId51"/>
    <p:sldId id="314" r:id="rId52"/>
    <p:sldId id="315" r:id="rId53"/>
    <p:sldId id="316" r:id="rId54"/>
    <p:sldId id="317" r:id="rId55"/>
    <p:sldId id="318" r:id="rId56"/>
    <p:sldId id="322" r:id="rId57"/>
    <p:sldId id="320" r:id="rId58"/>
    <p:sldId id="321" r:id="rId59"/>
    <p:sldId id="312" r:id="rId60"/>
    <p:sldId id="273" r:id="rId61"/>
    <p:sldId id="259" r:id="rId6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1667"/>
    <p:restoredTop sz="94689"/>
  </p:normalViewPr>
  <p:slideViewPr>
    <p:cSldViewPr snapToGrid="0" snapToObjects="1">
      <p:cViewPr varScale="1">
        <p:scale>
          <a:sx n="91" d="100"/>
          <a:sy n="91" d="100"/>
        </p:scale>
        <p:origin x="200" y="9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presProps" Target="presProps.xml"/><Relationship Id="rId64" Type="http://schemas.openxmlformats.org/officeDocument/2006/relationships/viewProps" Target="viewProps.xml"/><Relationship Id="rId65" Type="http://schemas.openxmlformats.org/officeDocument/2006/relationships/theme" Target="theme/theme1.xml"/><Relationship Id="rId66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299DA-2177-1C48-B660-A407EC34892F}" type="datetimeFigureOut">
              <a:rPr lang="en-US" smtClean="0"/>
              <a:t>10/6/16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AA8AB-E438-894C-B44C-192DBF1A1C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0095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299DA-2177-1C48-B660-A407EC34892F}" type="datetimeFigureOut">
              <a:rPr lang="en-US" smtClean="0"/>
              <a:t>10/6/16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AA8AB-E438-894C-B44C-192DBF1A1C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1268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299DA-2177-1C48-B660-A407EC34892F}" type="datetimeFigureOut">
              <a:rPr lang="en-US" smtClean="0"/>
              <a:t>10/6/16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AA8AB-E438-894C-B44C-192DBF1A1C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7729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299DA-2177-1C48-B660-A407EC34892F}" type="datetimeFigureOut">
              <a:rPr lang="en-US" smtClean="0"/>
              <a:t>10/6/16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AA8AB-E438-894C-B44C-192DBF1A1C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1879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299DA-2177-1C48-B660-A407EC34892F}" type="datetimeFigureOut">
              <a:rPr lang="en-US" smtClean="0"/>
              <a:t>10/6/16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AA8AB-E438-894C-B44C-192DBF1A1C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3255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299DA-2177-1C48-B660-A407EC34892F}" type="datetimeFigureOut">
              <a:rPr lang="en-US" smtClean="0"/>
              <a:t>10/6/16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AA8AB-E438-894C-B44C-192DBF1A1C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6266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299DA-2177-1C48-B660-A407EC34892F}" type="datetimeFigureOut">
              <a:rPr lang="en-US" smtClean="0"/>
              <a:t>10/6/16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AA8AB-E438-894C-B44C-192DBF1A1C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6413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299DA-2177-1C48-B660-A407EC34892F}" type="datetimeFigureOut">
              <a:rPr lang="en-US" smtClean="0"/>
              <a:t>10/6/16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AA8AB-E438-894C-B44C-192DBF1A1C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575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299DA-2177-1C48-B660-A407EC34892F}" type="datetimeFigureOut">
              <a:rPr lang="en-US" smtClean="0"/>
              <a:t>10/6/16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AA8AB-E438-894C-B44C-192DBF1A1C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9267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299DA-2177-1C48-B660-A407EC34892F}" type="datetimeFigureOut">
              <a:rPr lang="en-US" smtClean="0"/>
              <a:t>10/6/16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AA8AB-E438-894C-B44C-192DBF1A1C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5413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299DA-2177-1C48-B660-A407EC34892F}" type="datetimeFigureOut">
              <a:rPr lang="en-US" smtClean="0"/>
              <a:t>10/6/16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AA8AB-E438-894C-B44C-192DBF1A1C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8315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C299DA-2177-1C48-B660-A407EC34892F}" type="datetimeFigureOut">
              <a:rPr lang="en-US" smtClean="0"/>
              <a:t>10/6/16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7AA8AB-E438-894C-B44C-192DBF1A1C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1946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9.png"/><Relationship Id="rId9" Type="http://schemas.openxmlformats.org/officeDocument/2006/relationships/image" Target="../media/image8.png"/><Relationship Id="rId10" Type="http://schemas.openxmlformats.org/officeDocument/2006/relationships/image" Target="../media/image27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9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tif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9.png"/><Relationship Id="rId9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8" Type="http://schemas.openxmlformats.org/officeDocument/2006/relationships/image" Target="../media/image16.png"/><Relationship Id="rId9" Type="http://schemas.openxmlformats.org/officeDocument/2006/relationships/image" Target="../media/image17.png"/><Relationship Id="rId10" Type="http://schemas.openxmlformats.org/officeDocument/2006/relationships/image" Target="../media/image18.png"/><Relationship Id="rId11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8.png"/><Relationship Id="rId7" Type="http://schemas.openxmlformats.org/officeDocument/2006/relationships/image" Target="../media/image16.png"/><Relationship Id="rId8" Type="http://schemas.openxmlformats.org/officeDocument/2006/relationships/image" Target="../media/image17.png"/><Relationship Id="rId9" Type="http://schemas.openxmlformats.org/officeDocument/2006/relationships/image" Target="../media/image14.png"/><Relationship Id="rId10" Type="http://schemas.openxmlformats.org/officeDocument/2006/relationships/image" Target="../media/image15.png"/><Relationship Id="rId11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8.png"/><Relationship Id="rId12" Type="http://schemas.openxmlformats.org/officeDocument/2006/relationships/image" Target="../media/image19.png"/><Relationship Id="rId13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Relationship Id="rId9" Type="http://schemas.openxmlformats.org/officeDocument/2006/relationships/image" Target="../media/image16.png"/><Relationship Id="rId10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9" Type="http://schemas.openxmlformats.org/officeDocument/2006/relationships/image" Target="../media/image9.png"/><Relationship Id="rId10" Type="http://schemas.openxmlformats.org/officeDocument/2006/relationships/image" Target="../media/image26.png"/><Relationship Id="rId11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685800" y="1270111"/>
            <a:ext cx="7772400" cy="2330340"/>
          </a:xfrm>
        </p:spPr>
        <p:txBody>
          <a:bodyPr>
            <a:normAutofit/>
          </a:bodyPr>
          <a:lstStyle/>
          <a:p>
            <a:r>
              <a:rPr lang="en-US" sz="3600" dirty="0" err="1"/>
              <a:t>DevOps</a:t>
            </a:r>
            <a:r>
              <a:rPr lang="en-US" sz="3600" dirty="0"/>
              <a:t> &amp; Cloud Infrastructure</a:t>
            </a:r>
            <a:br>
              <a:rPr lang="en-US" sz="3600" dirty="0"/>
            </a:br>
            <a:r>
              <a:rPr lang="en-US" sz="3600" dirty="0"/>
              <a:t>SEIS </a:t>
            </a:r>
            <a:r>
              <a:rPr lang="en-US" sz="3600" dirty="0" smtClean="0"/>
              <a:t>665</a:t>
            </a:r>
            <a:r>
              <a:rPr lang="en-US" sz="3600" dirty="0"/>
              <a:t/>
            </a:r>
            <a:br>
              <a:rPr lang="en-US" sz="3600" dirty="0"/>
            </a:br>
            <a:r>
              <a:rPr lang="en-US" sz="3600"/>
              <a:t>Week </a:t>
            </a:r>
            <a:r>
              <a:rPr lang="en-US" sz="3600" smtClean="0"/>
              <a:t>12</a:t>
            </a:r>
            <a:endParaRPr lang="en-US" sz="3600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>
            <a:normAutofit fontScale="70000" lnSpcReduction="20000"/>
          </a:bodyPr>
          <a:lstStyle/>
          <a:p>
            <a:pPr algn="l"/>
            <a:r>
              <a:rPr lang="en-US" dirty="0" smtClean="0"/>
              <a:t>Jason Baker</a:t>
            </a:r>
          </a:p>
          <a:p>
            <a:pPr algn="l"/>
            <a:r>
              <a:rPr lang="en-US" dirty="0" smtClean="0"/>
              <a:t>Adjunct Instructor</a:t>
            </a:r>
          </a:p>
          <a:p>
            <a:pPr algn="l"/>
            <a:r>
              <a:rPr lang="en-US" dirty="0" smtClean="0"/>
              <a:t>Graduate Programs in Software</a:t>
            </a:r>
          </a:p>
          <a:p>
            <a:pPr algn="l"/>
            <a:r>
              <a:rPr lang="en-US" dirty="0" smtClean="0"/>
              <a:t>University of St. Thomas</a:t>
            </a:r>
          </a:p>
          <a:p>
            <a:pPr algn="l"/>
            <a:r>
              <a:rPr lang="en-US" dirty="0" smtClean="0"/>
              <a:t>St. Paul, MN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9279" y="4000253"/>
            <a:ext cx="2316367" cy="131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5868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 Matrix Solution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5471001"/>
              </p:ext>
            </p:extLst>
          </p:nvPr>
        </p:nvGraphicFramePr>
        <p:xfrm>
          <a:off x="961434" y="1631301"/>
          <a:ext cx="7725366" cy="403748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87561"/>
                <a:gridCol w="1287561"/>
                <a:gridCol w="1287561"/>
                <a:gridCol w="1287561"/>
                <a:gridCol w="1287561"/>
                <a:gridCol w="1287561"/>
              </a:tblGrid>
              <a:tr h="800389">
                <a:tc>
                  <a:txBody>
                    <a:bodyPr/>
                    <a:lstStyle/>
                    <a:p>
                      <a:pPr algn="ctr"/>
                      <a:endParaRPr lang="en-US" sz="1400" dirty="0" smtClean="0"/>
                    </a:p>
                    <a:p>
                      <a:pPr algn="ctr"/>
                      <a:r>
                        <a:rPr lang="en-US" sz="1400" dirty="0" smtClean="0"/>
                        <a:t>Static website</a:t>
                      </a:r>
                      <a:endParaRPr lang="en-US" sz="14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sz="4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</a:tr>
              <a:tr h="604010">
                <a:tc>
                  <a:txBody>
                    <a:bodyPr/>
                    <a:lstStyle/>
                    <a:p>
                      <a:endParaRPr lang="en-US" sz="1400" dirty="0" smtClean="0"/>
                    </a:p>
                    <a:p>
                      <a:r>
                        <a:rPr lang="en-US" sz="1400" dirty="0" smtClean="0"/>
                        <a:t>Queue</a:t>
                      </a:r>
                    </a:p>
                    <a:p>
                      <a:endParaRPr lang="en-US" sz="1400" dirty="0" smtClean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</a:tr>
              <a:tr h="604010">
                <a:tc>
                  <a:txBody>
                    <a:bodyPr/>
                    <a:lstStyle/>
                    <a:p>
                      <a:endParaRPr lang="en-US" sz="1400" dirty="0" smtClean="0"/>
                    </a:p>
                    <a:p>
                      <a:r>
                        <a:rPr lang="en-US" sz="1400" dirty="0" smtClean="0"/>
                        <a:t>Analytics</a:t>
                      </a:r>
                    </a:p>
                    <a:p>
                      <a:endParaRPr lang="en-US" sz="1400" dirty="0" smtClean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</a:tr>
              <a:tr h="604010">
                <a:tc>
                  <a:txBody>
                    <a:bodyPr/>
                    <a:lstStyle/>
                    <a:p>
                      <a:endParaRPr lang="en-US" sz="1400" dirty="0" smtClean="0"/>
                    </a:p>
                    <a:p>
                      <a:r>
                        <a:rPr lang="en-US" sz="1400" dirty="0" smtClean="0"/>
                        <a:t>Web</a:t>
                      </a:r>
                      <a:r>
                        <a:rPr lang="en-US" sz="1400" baseline="0" dirty="0" smtClean="0"/>
                        <a:t> API</a:t>
                      </a:r>
                    </a:p>
                    <a:p>
                      <a:endParaRPr lang="en-US" sz="1400" baseline="0" dirty="0" smtClean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</a:tr>
              <a:tr h="104253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Development VM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QA Server</a:t>
                      </a:r>
                      <a:endParaRPr lang="en-US" sz="1400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Public Cloud</a:t>
                      </a:r>
                      <a:endParaRPr lang="en-US" sz="1400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Production servers</a:t>
                      </a:r>
                      <a:endParaRPr lang="en-US" sz="1400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Developer laptop</a:t>
                      </a:r>
                      <a:endParaRPr lang="en-US" sz="1400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10" y="1783121"/>
            <a:ext cx="407916" cy="46972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823" y="2554332"/>
            <a:ext cx="410803" cy="47304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11" y="3293121"/>
            <a:ext cx="407916" cy="46972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11" y="3985898"/>
            <a:ext cx="407915" cy="469721"/>
          </a:xfrm>
          <a:prstGeom prst="rect">
            <a:avLst/>
          </a:prstGeom>
        </p:spPr>
      </p:pic>
      <p:pic>
        <p:nvPicPr>
          <p:cNvPr id="10" name="Picture 9" descr="Traditional-Servers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2402" y="4937266"/>
            <a:ext cx="731520" cy="731520"/>
          </a:xfrm>
          <a:prstGeom prst="rect">
            <a:avLst/>
          </a:prstGeom>
        </p:spPr>
      </p:pic>
      <p:pic>
        <p:nvPicPr>
          <p:cNvPr id="11" name="Picture 10" descr="Traditional-Servers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3749" y="4937266"/>
            <a:ext cx="731520" cy="731520"/>
          </a:xfrm>
          <a:prstGeom prst="rect">
            <a:avLst/>
          </a:prstGeom>
        </p:spPr>
      </p:pic>
      <p:pic>
        <p:nvPicPr>
          <p:cNvPr id="12" name="Picture 11" descr="AWS-Cloud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0347" y="4937266"/>
            <a:ext cx="731520" cy="731520"/>
          </a:xfrm>
          <a:prstGeom prst="rect">
            <a:avLst/>
          </a:prstGeom>
        </p:spPr>
      </p:pic>
      <p:pic>
        <p:nvPicPr>
          <p:cNvPr id="13" name="Picture 12" descr="Forums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0028" y="5056700"/>
            <a:ext cx="623308" cy="623308"/>
          </a:xfrm>
          <a:prstGeom prst="rect">
            <a:avLst/>
          </a:prstGeom>
        </p:spPr>
      </p:pic>
      <p:pic>
        <p:nvPicPr>
          <p:cNvPr id="14" name="Picture 13" descr="AWS-Management-Console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8774" y="5056700"/>
            <a:ext cx="623308" cy="62330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10644" y="4937266"/>
            <a:ext cx="1236355" cy="96188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10"/>
          <a:srcRect l="11766" t="21931" r="11764" b="13913"/>
          <a:stretch/>
        </p:blipFill>
        <p:spPr>
          <a:xfrm>
            <a:off x="2490780" y="1781913"/>
            <a:ext cx="793139" cy="48808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10"/>
          <a:srcRect l="11766" t="21931" r="11764" b="13913"/>
          <a:stretch/>
        </p:blipFill>
        <p:spPr>
          <a:xfrm>
            <a:off x="2490781" y="2556419"/>
            <a:ext cx="793139" cy="48808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10"/>
          <a:srcRect l="11766" t="21931" r="11764" b="13913"/>
          <a:stretch/>
        </p:blipFill>
        <p:spPr>
          <a:xfrm>
            <a:off x="2490782" y="3266171"/>
            <a:ext cx="793139" cy="48808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10"/>
          <a:srcRect l="11766" t="21931" r="11764" b="13913"/>
          <a:stretch/>
        </p:blipFill>
        <p:spPr>
          <a:xfrm>
            <a:off x="2490783" y="3985898"/>
            <a:ext cx="793139" cy="488086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10"/>
          <a:srcRect l="11766" t="21931" r="11764" b="13913"/>
          <a:stretch/>
        </p:blipFill>
        <p:spPr>
          <a:xfrm>
            <a:off x="3775632" y="1781913"/>
            <a:ext cx="793139" cy="488086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10"/>
          <a:srcRect l="11766" t="21931" r="11764" b="13913"/>
          <a:stretch/>
        </p:blipFill>
        <p:spPr>
          <a:xfrm>
            <a:off x="3775633" y="2539292"/>
            <a:ext cx="793139" cy="488086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10"/>
          <a:srcRect l="11766" t="21931" r="11764" b="13913"/>
          <a:stretch/>
        </p:blipFill>
        <p:spPr>
          <a:xfrm>
            <a:off x="3775634" y="3278905"/>
            <a:ext cx="793139" cy="488086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10"/>
          <a:srcRect l="11766" t="21931" r="11764" b="13913"/>
          <a:stretch/>
        </p:blipFill>
        <p:spPr>
          <a:xfrm>
            <a:off x="3775634" y="3988618"/>
            <a:ext cx="793139" cy="488086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10"/>
          <a:srcRect l="11766" t="21931" r="11764" b="13913"/>
          <a:stretch/>
        </p:blipFill>
        <p:spPr>
          <a:xfrm>
            <a:off x="5082807" y="3988618"/>
            <a:ext cx="793139" cy="488086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10"/>
          <a:srcRect l="11766" t="21931" r="11764" b="13913"/>
          <a:stretch/>
        </p:blipFill>
        <p:spPr>
          <a:xfrm>
            <a:off x="5082807" y="3279573"/>
            <a:ext cx="793139" cy="488086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10"/>
          <a:srcRect l="11766" t="21931" r="11764" b="13913"/>
          <a:stretch/>
        </p:blipFill>
        <p:spPr>
          <a:xfrm>
            <a:off x="5082808" y="2552504"/>
            <a:ext cx="793139" cy="488086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10"/>
          <a:srcRect l="11766" t="21931" r="11764" b="13913"/>
          <a:stretch/>
        </p:blipFill>
        <p:spPr>
          <a:xfrm>
            <a:off x="5082808" y="1778726"/>
            <a:ext cx="793139" cy="488086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10"/>
          <a:srcRect l="11766" t="21931" r="11764" b="13913"/>
          <a:stretch/>
        </p:blipFill>
        <p:spPr>
          <a:xfrm>
            <a:off x="6389979" y="3993050"/>
            <a:ext cx="793139" cy="488086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10"/>
          <a:srcRect l="11766" t="21931" r="11764" b="13913"/>
          <a:stretch/>
        </p:blipFill>
        <p:spPr>
          <a:xfrm>
            <a:off x="6389980" y="3266171"/>
            <a:ext cx="793139" cy="488086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10"/>
          <a:srcRect l="11766" t="21931" r="11764" b="13913"/>
          <a:stretch/>
        </p:blipFill>
        <p:spPr>
          <a:xfrm>
            <a:off x="6389984" y="2539292"/>
            <a:ext cx="793139" cy="488086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10"/>
          <a:srcRect l="11766" t="21931" r="11764" b="13913"/>
          <a:stretch/>
        </p:blipFill>
        <p:spPr>
          <a:xfrm>
            <a:off x="6389984" y="1778726"/>
            <a:ext cx="793139" cy="488086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10"/>
          <a:srcRect l="11766" t="21931" r="11764" b="13913"/>
          <a:stretch/>
        </p:blipFill>
        <p:spPr>
          <a:xfrm>
            <a:off x="7652206" y="3999380"/>
            <a:ext cx="793139" cy="488086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10"/>
          <a:srcRect l="11766" t="21931" r="11764" b="13913"/>
          <a:stretch/>
        </p:blipFill>
        <p:spPr>
          <a:xfrm>
            <a:off x="7657711" y="3278905"/>
            <a:ext cx="793139" cy="488086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10"/>
          <a:srcRect l="11766" t="21931" r="11764" b="13913"/>
          <a:stretch/>
        </p:blipFill>
        <p:spPr>
          <a:xfrm>
            <a:off x="7657712" y="2539292"/>
            <a:ext cx="793139" cy="488086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 rotWithShape="1">
          <a:blip r:embed="rId10"/>
          <a:srcRect l="11766" t="21931" r="11764" b="13913"/>
          <a:stretch/>
        </p:blipFill>
        <p:spPr>
          <a:xfrm>
            <a:off x="7657713" y="1778726"/>
            <a:ext cx="793139" cy="488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7229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Developer Benefits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04662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Build the application stack once and run it anywhere.</a:t>
            </a:r>
          </a:p>
          <a:p>
            <a:pPr lvl="1"/>
            <a:r>
              <a:rPr lang="en-US" dirty="0" smtClean="0"/>
              <a:t>Eliminate concerns about compatibility on different hardware platforms</a:t>
            </a:r>
          </a:p>
          <a:p>
            <a:pPr lvl="2"/>
            <a:r>
              <a:rPr lang="en-US" dirty="0" smtClean="0"/>
              <a:t>The application will run in dev, testing, and at the customer site.</a:t>
            </a:r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No worries about missing application dependencies like required packages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Each application runs in its own container to eliminate conflicts like different shared libraries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Easy to automate application testing and deployments using scripting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Much less performance penalty than virtual machines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05108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 Operations benefits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Configure the application once, run it anywhere.</a:t>
            </a:r>
          </a:p>
          <a:p>
            <a:pPr lvl="1"/>
            <a:r>
              <a:rPr lang="en-US" dirty="0" smtClean="0"/>
              <a:t>Application lifecycle (develop/test/deploy) becomes much more repeatable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Eliminate inconsistencies between development, testing, and production environments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Simplifies continuous integration/deployment practices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Addresses performance and financial costs associated with virtual machines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97950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Separation of Concerns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4124444" cy="3385278"/>
          </a:xfrm>
          <a:solidFill>
            <a:schemeClr val="bg2">
              <a:lumMod val="90000"/>
            </a:schemeClr>
          </a:solidFill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Developer</a:t>
            </a:r>
          </a:p>
          <a:p>
            <a:pPr lvl="1"/>
            <a:r>
              <a:rPr lang="en-US" dirty="0" smtClean="0"/>
              <a:t>Focused on stuff </a:t>
            </a:r>
            <a:r>
              <a:rPr lang="en-US" u="sng" dirty="0" smtClean="0"/>
              <a:t>inside</a:t>
            </a:r>
            <a:r>
              <a:rPr lang="en-US" dirty="0" smtClean="0"/>
              <a:t> the container</a:t>
            </a:r>
          </a:p>
          <a:p>
            <a:pPr lvl="2"/>
            <a:r>
              <a:rPr lang="en-US" dirty="0" smtClean="0"/>
              <a:t>App code</a:t>
            </a:r>
          </a:p>
          <a:p>
            <a:pPr lvl="2"/>
            <a:r>
              <a:rPr lang="en-US" dirty="0" smtClean="0"/>
              <a:t>Required libraries</a:t>
            </a:r>
          </a:p>
          <a:p>
            <a:pPr lvl="2"/>
            <a:r>
              <a:rPr lang="en-US" dirty="0" smtClean="0"/>
              <a:t>Package management</a:t>
            </a:r>
          </a:p>
          <a:p>
            <a:pPr lvl="2"/>
            <a:r>
              <a:rPr lang="en-US" dirty="0" smtClean="0"/>
              <a:t>Services</a:t>
            </a:r>
          </a:p>
          <a:p>
            <a:pPr lvl="2"/>
            <a:r>
              <a:rPr lang="en-US" dirty="0" smtClean="0"/>
              <a:t>Data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734044" y="1600200"/>
            <a:ext cx="4124444" cy="338527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Operations</a:t>
            </a:r>
          </a:p>
          <a:p>
            <a:pPr lvl="1"/>
            <a:r>
              <a:rPr lang="en-US" dirty="0" smtClean="0"/>
              <a:t>Focused on stuff </a:t>
            </a:r>
            <a:r>
              <a:rPr lang="en-US" u="sng" dirty="0" smtClean="0"/>
              <a:t>outside</a:t>
            </a:r>
            <a:r>
              <a:rPr lang="en-US" dirty="0" smtClean="0"/>
              <a:t> the container</a:t>
            </a:r>
          </a:p>
          <a:p>
            <a:pPr lvl="2"/>
            <a:r>
              <a:rPr lang="en-US" dirty="0" smtClean="0"/>
              <a:t>Hardware/OS</a:t>
            </a:r>
          </a:p>
          <a:p>
            <a:pPr lvl="2"/>
            <a:r>
              <a:rPr lang="en-US" dirty="0" smtClean="0"/>
              <a:t>Networking</a:t>
            </a:r>
          </a:p>
          <a:p>
            <a:pPr lvl="2"/>
            <a:r>
              <a:rPr lang="en-US" dirty="0" smtClean="0"/>
              <a:t>Log management</a:t>
            </a:r>
          </a:p>
          <a:p>
            <a:pPr lvl="2"/>
            <a:r>
              <a:rPr lang="en-US" dirty="0" smtClean="0"/>
              <a:t>Service monitoring</a:t>
            </a:r>
          </a:p>
          <a:p>
            <a:pPr marL="914400" lvl="2" indent="0">
              <a:buNone/>
            </a:pP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29087" y="5365326"/>
            <a:ext cx="795602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Developers can write awesome code and hand it off to operations in containers.</a:t>
            </a:r>
          </a:p>
          <a:p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Operations doesn’t have to worry about the code, just the containers.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96153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High Level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container feels like a lightweight VM</a:t>
            </a:r>
          </a:p>
          <a:p>
            <a:pPr lvl="1"/>
            <a:r>
              <a:rPr lang="en-US" dirty="0" smtClean="0"/>
              <a:t>You can log into it and get a shell.</a:t>
            </a:r>
          </a:p>
          <a:p>
            <a:pPr lvl="1"/>
            <a:r>
              <a:rPr lang="en-US" dirty="0" smtClean="0"/>
              <a:t>It has its own process space.</a:t>
            </a:r>
          </a:p>
          <a:p>
            <a:pPr lvl="1"/>
            <a:r>
              <a:rPr lang="en-US" dirty="0" smtClean="0"/>
              <a:t>You can run commands within the container as root.</a:t>
            </a:r>
          </a:p>
          <a:p>
            <a:pPr lvl="1"/>
            <a:r>
              <a:rPr lang="en-US" dirty="0" smtClean="0"/>
              <a:t>You can install packages in the container.</a:t>
            </a:r>
          </a:p>
          <a:p>
            <a:pPr lvl="1"/>
            <a:r>
              <a:rPr lang="en-US" dirty="0" smtClean="0"/>
              <a:t>The container can run services.</a:t>
            </a:r>
          </a:p>
          <a:p>
            <a:pPr lvl="1"/>
            <a:r>
              <a:rPr lang="en-US" dirty="0" smtClean="0"/>
              <a:t>You can modify network settings in the container.</a:t>
            </a:r>
          </a:p>
        </p:txBody>
      </p:sp>
    </p:spTree>
    <p:extLst>
      <p:ext uri="{BB962C8B-B14F-4D97-AF65-F5344CB8AC3E}">
        <p14:creationId xmlns:p14="http://schemas.microsoft.com/office/powerpoint/2010/main" val="12548098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Low Level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199"/>
            <a:ext cx="8229600" cy="5135137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But</a:t>
            </a:r>
            <a:r>
              <a:rPr lang="is-IS" dirty="0" smtClean="0"/>
              <a:t>… it’s not quite like a virtual machine.</a:t>
            </a:r>
          </a:p>
          <a:p>
            <a:endParaRPr lang="is-IS" dirty="0" smtClean="0"/>
          </a:p>
          <a:p>
            <a:pPr lvl="1"/>
            <a:r>
              <a:rPr lang="is-IS" dirty="0" smtClean="0"/>
              <a:t>It uses the host kernel.</a:t>
            </a:r>
          </a:p>
          <a:p>
            <a:pPr lvl="1"/>
            <a:endParaRPr lang="is-IS" dirty="0" smtClean="0"/>
          </a:p>
          <a:p>
            <a:pPr lvl="1"/>
            <a:r>
              <a:rPr lang="is-IS" dirty="0" smtClean="0"/>
              <a:t>It can’t run a different OS than the host.</a:t>
            </a:r>
          </a:p>
          <a:p>
            <a:pPr lvl="1"/>
            <a:endParaRPr lang="is-IS" dirty="0" smtClean="0"/>
          </a:p>
          <a:p>
            <a:pPr lvl="1"/>
            <a:r>
              <a:rPr lang="is-IS" dirty="0" smtClean="0"/>
              <a:t>It can’t load its own kernel modules.</a:t>
            </a:r>
          </a:p>
          <a:p>
            <a:pPr lvl="1"/>
            <a:endParaRPr lang="is-IS" dirty="0" smtClean="0"/>
          </a:p>
          <a:p>
            <a:pPr lvl="1"/>
            <a:r>
              <a:rPr lang="is-IS" dirty="0" smtClean="0"/>
              <a:t>It can’t emulate devices like usb, storage, etc.</a:t>
            </a:r>
          </a:p>
          <a:p>
            <a:pPr lvl="1"/>
            <a:endParaRPr lang="is-IS" dirty="0" smtClean="0"/>
          </a:p>
          <a:p>
            <a:pPr lvl="1"/>
            <a:r>
              <a:rPr lang="is-IS" dirty="0" smtClean="0"/>
              <a:t>Network using port forwarding</a:t>
            </a:r>
          </a:p>
          <a:p>
            <a:pPr lvl="1"/>
            <a:endParaRPr lang="is-IS" dirty="0" smtClean="0"/>
          </a:p>
          <a:p>
            <a:pPr lvl="1"/>
            <a:r>
              <a:rPr lang="is-IS" dirty="0" smtClean="0"/>
              <a:t>It doesn’t need to run OS-type processes like syslogd and cron.</a:t>
            </a:r>
          </a:p>
          <a:p>
            <a:pPr lvl="1"/>
            <a:endParaRPr lang="is-IS" dirty="0" smtClean="0"/>
          </a:p>
          <a:p>
            <a:pPr lvl="1"/>
            <a:r>
              <a:rPr lang="en-US" dirty="0" smtClean="0"/>
              <a:t>It’s like </a:t>
            </a:r>
            <a:r>
              <a:rPr lang="en-US" dirty="0" err="1" smtClean="0"/>
              <a:t>chroot</a:t>
            </a:r>
            <a:r>
              <a:rPr lang="en-US" dirty="0" smtClean="0"/>
              <a:t> on steroids.</a:t>
            </a:r>
          </a:p>
          <a:p>
            <a:pPr lvl="2"/>
            <a:r>
              <a:rPr lang="en-US" dirty="0" err="1" smtClean="0"/>
              <a:t>chroot</a:t>
            </a:r>
            <a:r>
              <a:rPr lang="en-US" dirty="0" smtClean="0"/>
              <a:t> = process jail that prevents the process from accessing external files outside an “apparent root directory”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53417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Virtual Machines vs. Containers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068259" y="1614345"/>
            <a:ext cx="65757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Key difference: Each virtual machine contains an OS whereas all containers share the same OS.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761" y="2825104"/>
            <a:ext cx="3210487" cy="352247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8841" y="4048636"/>
            <a:ext cx="3244973" cy="2298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2928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Container advantages over VMs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1283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What can a container do that a VM cannot?</a:t>
            </a:r>
          </a:p>
          <a:p>
            <a:pPr lvl="1"/>
            <a:r>
              <a:rPr lang="en-US" dirty="0" smtClean="0"/>
              <a:t>Really simple app deployment with a single command line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“Boot” in a fraction of a second compared to a minute for a VM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Enables very granular services (micro-service architecture)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Significantly reduce testing and development footprint</a:t>
            </a:r>
          </a:p>
          <a:p>
            <a:pPr lvl="2"/>
            <a:r>
              <a:rPr lang="en-US" dirty="0" smtClean="0"/>
              <a:t>Imagine the resource savings when launching hundreds of containers </a:t>
            </a:r>
            <a:r>
              <a:rPr lang="en-US" dirty="0" err="1" smtClean="0"/>
              <a:t>vs</a:t>
            </a:r>
            <a:r>
              <a:rPr lang="en-US" dirty="0" smtClean="0"/>
              <a:t> VMs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27344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09322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An open-source Linux-based container implementation started by Solomon </a:t>
            </a:r>
            <a:r>
              <a:rPr lang="en-US" dirty="0" err="1" smtClean="0"/>
              <a:t>Hykes</a:t>
            </a:r>
            <a:r>
              <a:rPr lang="en-US" dirty="0" smtClean="0"/>
              <a:t> in France.</a:t>
            </a:r>
          </a:p>
          <a:p>
            <a:endParaRPr lang="en-US" dirty="0" smtClean="0"/>
          </a:p>
          <a:p>
            <a:r>
              <a:rPr lang="en-US" dirty="0" smtClean="0"/>
              <a:t>Initially released in 2013 and now in widespread use by cloud providers and enterprises.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It’s really an API and toolset that utilizes existing Linux facilities like </a:t>
            </a:r>
            <a:r>
              <a:rPr lang="en-US" dirty="0" err="1" smtClean="0"/>
              <a:t>cgroups</a:t>
            </a:r>
            <a:r>
              <a:rPr lang="en-US" dirty="0"/>
              <a:t> </a:t>
            </a:r>
            <a:r>
              <a:rPr lang="en-US" dirty="0" smtClean="0"/>
              <a:t>and namespaces.</a:t>
            </a:r>
          </a:p>
          <a:p>
            <a:endParaRPr lang="en-US" dirty="0" smtClean="0"/>
          </a:p>
          <a:p>
            <a:r>
              <a:rPr lang="en-US" dirty="0" err="1" smtClean="0"/>
              <a:t>Docker</a:t>
            </a:r>
            <a:r>
              <a:rPr lang="en-US" dirty="0" smtClean="0"/>
              <a:t> wasn’t the first Linux-based container solution</a:t>
            </a:r>
          </a:p>
          <a:p>
            <a:pPr lvl="1"/>
            <a:r>
              <a:rPr lang="en-US" dirty="0" smtClean="0"/>
              <a:t>Google developed </a:t>
            </a:r>
            <a:r>
              <a:rPr lang="en-US" dirty="0" err="1" smtClean="0"/>
              <a:t>cgroups</a:t>
            </a:r>
            <a:r>
              <a:rPr lang="en-US" dirty="0" smtClean="0"/>
              <a:t> 10 years earlier</a:t>
            </a:r>
          </a:p>
          <a:p>
            <a:pPr lvl="1"/>
            <a:r>
              <a:rPr lang="en-US" dirty="0" err="1" smtClean="0"/>
              <a:t>OpenVZ</a:t>
            </a:r>
            <a:r>
              <a:rPr lang="en-US" dirty="0" smtClean="0"/>
              <a:t> </a:t>
            </a:r>
          </a:p>
          <a:p>
            <a:pPr lvl="1"/>
            <a:r>
              <a:rPr lang="en-US" dirty="0" err="1" smtClean="0"/>
              <a:t>Virtuozzo</a:t>
            </a:r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 smtClean="0"/>
              <a:t>But Docker was the first to develop a standardized exchange format.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9401" y="272991"/>
            <a:ext cx="1915010" cy="1088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9481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Traditional vs. Docker</a:t>
            </a:r>
            <a:br>
              <a:rPr lang="en-US" dirty="0" smtClean="0"/>
            </a:br>
            <a:r>
              <a:rPr lang="en-US" dirty="0" smtClean="0"/>
              <a:t>Application Deployment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77897"/>
            <a:ext cx="4259766" cy="4525963"/>
          </a:xfrm>
          <a:solidFill>
            <a:schemeClr val="bg2"/>
          </a:solidFill>
        </p:spPr>
        <p:txBody>
          <a:bodyPr/>
          <a:lstStyle/>
          <a:p>
            <a:r>
              <a:rPr lang="en-US" dirty="0" smtClean="0"/>
              <a:t>Traditional</a:t>
            </a:r>
          </a:p>
          <a:p>
            <a:pPr lvl="1"/>
            <a:r>
              <a:rPr lang="en-US" dirty="0" smtClean="0"/>
              <a:t>Ship packages via rpm, gem, jar, etc.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Deal with dependency conflicts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“Works on my machine.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716966" y="1577896"/>
            <a:ext cx="4259766" cy="452596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Container</a:t>
            </a:r>
          </a:p>
          <a:p>
            <a:pPr lvl="1"/>
            <a:r>
              <a:rPr lang="en-US" dirty="0" smtClean="0"/>
              <a:t>Ship containers with all dependencies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Break application stack into layers and only ship layers that change.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“Works on any machine.”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02103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Containers</a:t>
            </a:r>
          </a:p>
          <a:p>
            <a:pPr lvl="1"/>
            <a:r>
              <a:rPr lang="en-US" dirty="0" smtClean="0"/>
              <a:t>Purpose and benefits</a:t>
            </a:r>
          </a:p>
          <a:p>
            <a:pPr lvl="1"/>
            <a:r>
              <a:rPr lang="en-US" dirty="0" smtClean="0"/>
              <a:t>Containers vs. Virtual Machines</a:t>
            </a:r>
          </a:p>
          <a:p>
            <a:r>
              <a:rPr lang="en-US" dirty="0" smtClean="0"/>
              <a:t>Docker</a:t>
            </a:r>
          </a:p>
          <a:p>
            <a:pPr lvl="1"/>
            <a:r>
              <a:rPr lang="en-US" dirty="0" smtClean="0"/>
              <a:t>Overview</a:t>
            </a:r>
          </a:p>
          <a:p>
            <a:pPr lvl="1"/>
            <a:r>
              <a:rPr lang="en-US" dirty="0" smtClean="0"/>
              <a:t>Docker client commands</a:t>
            </a:r>
          </a:p>
          <a:p>
            <a:pPr lvl="1"/>
            <a:r>
              <a:rPr lang="en-US" dirty="0" err="1" smtClean="0"/>
              <a:t>Dockerfile</a:t>
            </a:r>
            <a:endParaRPr lang="en-US" dirty="0" smtClean="0"/>
          </a:p>
          <a:p>
            <a:pPr lvl="1"/>
            <a:r>
              <a:rPr lang="en-US" dirty="0" smtClean="0"/>
              <a:t>Images</a:t>
            </a:r>
          </a:p>
          <a:p>
            <a:pPr lvl="1"/>
            <a:r>
              <a:rPr lang="en-US" dirty="0" smtClean="0"/>
              <a:t>Networking</a:t>
            </a:r>
          </a:p>
          <a:p>
            <a:pPr lvl="1"/>
            <a:r>
              <a:rPr lang="en-US" dirty="0" smtClean="0"/>
              <a:t>Volumes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8330684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Development -&gt;</a:t>
            </a:r>
            <a:r>
              <a:rPr lang="en-US" dirty="0" smtClean="0">
                <a:sym typeface="Wingdings"/>
              </a:rPr>
              <a:t> QA -&gt; Production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2482" b="2203"/>
          <a:stretch/>
        </p:blipFill>
        <p:spPr>
          <a:xfrm>
            <a:off x="156117" y="1792223"/>
            <a:ext cx="8756148" cy="4202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5692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</a:t>
            </a:r>
            <a:r>
              <a:rPr lang="en-US" dirty="0" err="1" smtClean="0"/>
              <a:t>Docker</a:t>
            </a:r>
            <a:r>
              <a:rPr lang="en-US" dirty="0" smtClean="0"/>
              <a:t> 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199"/>
            <a:ext cx="4266879" cy="4847095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Implemented as a client-server system</a:t>
            </a:r>
          </a:p>
          <a:p>
            <a:pPr lvl="1"/>
            <a:r>
              <a:rPr lang="en-US" dirty="0" err="1" smtClean="0"/>
              <a:t>Docker</a:t>
            </a:r>
            <a:r>
              <a:rPr lang="en-US" dirty="0" smtClean="0"/>
              <a:t> daemon (engine) runs on a host</a:t>
            </a:r>
          </a:p>
          <a:p>
            <a:pPr lvl="2"/>
            <a:r>
              <a:rPr lang="en-US" dirty="0" smtClean="0"/>
              <a:t>Daemon builds, runs, and manages containers.</a:t>
            </a:r>
          </a:p>
          <a:p>
            <a:pPr lvl="2"/>
            <a:endParaRPr lang="en-US" dirty="0" smtClean="0"/>
          </a:p>
          <a:p>
            <a:pPr lvl="1"/>
            <a:r>
              <a:rPr lang="en-US" dirty="0" err="1" smtClean="0"/>
              <a:t>Docker</a:t>
            </a:r>
            <a:r>
              <a:rPr lang="en-US" dirty="0" smtClean="0"/>
              <a:t> CLI is the client app</a:t>
            </a:r>
          </a:p>
          <a:p>
            <a:pPr lvl="2"/>
            <a:r>
              <a:rPr lang="en-US" dirty="0" smtClean="0"/>
              <a:t>Takes user input and sends it to the daemon</a:t>
            </a:r>
          </a:p>
          <a:p>
            <a:pPr lvl="2"/>
            <a:r>
              <a:rPr lang="en-US" dirty="0" smtClean="0"/>
              <a:t>CLI can run on the host or a different machine</a:t>
            </a:r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Docker Hub Registry</a:t>
            </a:r>
          </a:p>
          <a:p>
            <a:pPr lvl="2"/>
            <a:r>
              <a:rPr lang="en-US" dirty="0" smtClean="0"/>
              <a:t>Collection of public images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7254" y="1600200"/>
            <a:ext cx="4426606" cy="2810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069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13" y="807570"/>
            <a:ext cx="8681088" cy="453466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729995" y="5342235"/>
            <a:ext cx="115386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Start</a:t>
            </a:r>
          </a:p>
          <a:p>
            <a:r>
              <a:rPr lang="en-US" dirty="0" smtClean="0"/>
              <a:t>Stop</a:t>
            </a:r>
          </a:p>
          <a:p>
            <a:r>
              <a:rPr lang="en-US" dirty="0" smtClean="0"/>
              <a:t>Terminate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39804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 Terms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b="1" dirty="0" smtClean="0"/>
              <a:t>Host</a:t>
            </a:r>
            <a:r>
              <a:rPr lang="en-US" dirty="0" smtClean="0"/>
              <a:t>: machine running containers</a:t>
            </a:r>
          </a:p>
          <a:p>
            <a:endParaRPr lang="en-US" dirty="0" smtClean="0"/>
          </a:p>
          <a:p>
            <a:r>
              <a:rPr lang="en-US" b="1" dirty="0" smtClean="0"/>
              <a:t>Image</a:t>
            </a:r>
            <a:r>
              <a:rPr lang="en-US" dirty="0" smtClean="0"/>
              <a:t>: a read only template containing files and meta-data used to create containers</a:t>
            </a:r>
          </a:p>
          <a:p>
            <a:endParaRPr lang="en-US" dirty="0" smtClean="0"/>
          </a:p>
          <a:p>
            <a:r>
              <a:rPr lang="en-US" b="1" dirty="0" smtClean="0"/>
              <a:t>Container</a:t>
            </a:r>
            <a:r>
              <a:rPr lang="en-US" dirty="0" smtClean="0"/>
              <a:t>: an isolated application platform containing everything needed to run an application</a:t>
            </a:r>
          </a:p>
          <a:p>
            <a:endParaRPr lang="en-US" dirty="0" smtClean="0"/>
          </a:p>
          <a:p>
            <a:r>
              <a:rPr lang="en-US" b="1" dirty="0" smtClean="0"/>
              <a:t>Registry</a:t>
            </a:r>
            <a:r>
              <a:rPr lang="en-US" dirty="0" smtClean="0"/>
              <a:t>: a repository of images</a:t>
            </a:r>
          </a:p>
          <a:p>
            <a:endParaRPr lang="en-US" dirty="0" smtClean="0"/>
          </a:p>
          <a:p>
            <a:r>
              <a:rPr lang="en-US" b="1" dirty="0" smtClean="0"/>
              <a:t>Volume</a:t>
            </a:r>
            <a:r>
              <a:rPr lang="en-US" dirty="0" smtClean="0"/>
              <a:t>: data storage outside the container</a:t>
            </a:r>
          </a:p>
          <a:p>
            <a:endParaRPr lang="en-US" dirty="0" smtClean="0"/>
          </a:p>
          <a:p>
            <a:r>
              <a:rPr lang="en-US" b="1" dirty="0" err="1" smtClean="0"/>
              <a:t>Dockerfile</a:t>
            </a:r>
            <a:r>
              <a:rPr lang="en-US" dirty="0" smtClean="0"/>
              <a:t>: a script for creating images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47819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World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run 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busybox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echo hello world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hello world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defTabSz="914400">
              <a:spcBef>
                <a:spcPts val="0"/>
              </a:spcBef>
            </a:pPr>
            <a:r>
              <a:rPr lang="en-US" dirty="0" smtClean="0"/>
              <a:t>What’s happening here?</a:t>
            </a:r>
          </a:p>
          <a:p>
            <a:pPr defTabSz="914400">
              <a:spcBef>
                <a:spcPts val="0"/>
              </a:spcBef>
            </a:pPr>
            <a:endParaRPr lang="en-US" dirty="0" smtClean="0"/>
          </a:p>
          <a:p>
            <a:pPr lvl="1" defTabSz="914400">
              <a:spcBef>
                <a:spcPts val="0"/>
              </a:spcBef>
            </a:pPr>
            <a:r>
              <a:rPr lang="en-US" dirty="0" smtClean="0"/>
              <a:t>Docker created a small container using the </a:t>
            </a:r>
            <a:r>
              <a:rPr lang="en-US" dirty="0" err="1" smtClean="0"/>
              <a:t>busybox</a:t>
            </a:r>
            <a:r>
              <a:rPr lang="en-US" dirty="0" smtClean="0"/>
              <a:t> image (very small embedded system)</a:t>
            </a:r>
          </a:p>
          <a:p>
            <a:pPr lvl="1" defTabSz="914400">
              <a:spcBef>
                <a:spcPts val="0"/>
              </a:spcBef>
            </a:pPr>
            <a:endParaRPr lang="en-US" dirty="0" smtClean="0"/>
          </a:p>
          <a:p>
            <a:pPr lvl="1" defTabSz="914400">
              <a:spcBef>
                <a:spcPts val="0"/>
              </a:spcBef>
            </a:pPr>
            <a:r>
              <a:rPr lang="en-US" dirty="0" smtClean="0"/>
              <a:t>Ran a single process and echoed the text “hello world” using the </a:t>
            </a:r>
            <a:r>
              <a:rPr lang="en-US" b="1" dirty="0" err="1" smtClean="0"/>
              <a:t>docker</a:t>
            </a:r>
            <a:r>
              <a:rPr lang="en-US" b="1" dirty="0" smtClean="0"/>
              <a:t> run </a:t>
            </a:r>
            <a:r>
              <a:rPr lang="en-US" dirty="0" smtClean="0"/>
              <a:t>command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5593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Interactive Container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681330"/>
          </a:xfrm>
        </p:spPr>
        <p:txBody>
          <a:bodyPr>
            <a:normAutofit lnSpcReduction="10000"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run –it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ubuntu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bash</a:t>
            </a:r>
          </a:p>
          <a:p>
            <a:pPr marL="0" lvl="0" indent="0" defTabSz="914400">
              <a:spcBef>
                <a:spcPts val="0"/>
              </a:spcBef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root@42b6393c0d26:/#</a:t>
            </a:r>
          </a:p>
          <a:p>
            <a:pPr marL="0" lvl="0" indent="0" defTabSz="914400">
              <a:spcBef>
                <a:spcPts val="0"/>
              </a:spcBef>
              <a:buNone/>
            </a:pPr>
            <a:endParaRPr lang="en-US" dirty="0"/>
          </a:p>
          <a:p>
            <a:pPr defTabSz="914400">
              <a:spcBef>
                <a:spcPts val="0"/>
              </a:spcBef>
            </a:pPr>
            <a:r>
              <a:rPr lang="en-US" dirty="0" smtClean="0"/>
              <a:t>Start up a minimal </a:t>
            </a:r>
            <a:r>
              <a:rPr lang="en-US" dirty="0" err="1" smtClean="0"/>
              <a:t>ubuntu</a:t>
            </a:r>
            <a:r>
              <a:rPr lang="en-US" dirty="0" smtClean="0"/>
              <a:t> system</a:t>
            </a:r>
          </a:p>
          <a:p>
            <a:pPr defTabSz="914400">
              <a:spcBef>
                <a:spcPts val="0"/>
              </a:spcBef>
            </a:pPr>
            <a:r>
              <a:rPr lang="en-US" dirty="0" smtClean="0"/>
              <a:t>-</a:t>
            </a:r>
            <a:r>
              <a:rPr lang="en-US" dirty="0" err="1" smtClean="0"/>
              <a:t>i</a:t>
            </a:r>
            <a:r>
              <a:rPr lang="en-US" dirty="0" smtClean="0"/>
              <a:t>: connects to the container’s </a:t>
            </a:r>
            <a:r>
              <a:rPr lang="en-US" dirty="0" err="1" smtClean="0"/>
              <a:t>stdin</a:t>
            </a:r>
            <a:r>
              <a:rPr lang="en-US" dirty="0" smtClean="0"/>
              <a:t> (standard input)</a:t>
            </a:r>
          </a:p>
          <a:p>
            <a:pPr defTabSz="914400">
              <a:spcBef>
                <a:spcPts val="0"/>
              </a:spcBef>
            </a:pPr>
            <a:r>
              <a:rPr lang="en-US" dirty="0" smtClean="0"/>
              <a:t>-t: sets up a pseudo-terminal</a:t>
            </a:r>
          </a:p>
          <a:p>
            <a:pPr defTabSz="914400">
              <a:spcBef>
                <a:spcPts val="0"/>
              </a:spcBef>
            </a:pPr>
            <a:endParaRPr lang="en-US" dirty="0"/>
          </a:p>
          <a:p>
            <a:pPr defTabSz="914400">
              <a:spcBef>
                <a:spcPts val="0"/>
              </a:spcBef>
            </a:pPr>
            <a:r>
              <a:rPr lang="en-US" dirty="0" smtClean="0"/>
              <a:t>We can install new packages while connected to the container.</a:t>
            </a:r>
          </a:p>
          <a:p>
            <a:pPr defTabSz="914400">
              <a:spcBef>
                <a:spcPts val="0"/>
              </a:spcBef>
            </a:pPr>
            <a:endParaRPr lang="en-US" dirty="0" smtClean="0"/>
          </a:p>
          <a:p>
            <a:pPr defTabSz="914400">
              <a:spcBef>
                <a:spcPts val="0"/>
              </a:spcBef>
            </a:pPr>
            <a:endParaRPr lang="en-US" dirty="0"/>
          </a:p>
          <a:p>
            <a:pPr defTabSz="914400">
              <a:spcBef>
                <a:spcPts val="0"/>
              </a:spcBef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82796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 Container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Containers can run in the background when started with the –d </a:t>
            </a:r>
            <a:r>
              <a:rPr lang="en-US" dirty="0" smtClean="0"/>
              <a:t>(detached) </a:t>
            </a:r>
            <a:r>
              <a:rPr lang="en-US" dirty="0" smtClean="0"/>
              <a:t>flag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run –d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jpetazzo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/clock</a:t>
            </a:r>
          </a:p>
          <a:p>
            <a:pPr marL="0" indent="0">
              <a:buNone/>
            </a:pPr>
            <a:r>
              <a:rPr lang="is-IS" dirty="0" smtClean="0">
                <a:latin typeface="Consolas" charset="0"/>
                <a:ea typeface="Consolas" charset="0"/>
                <a:cs typeface="Consolas" charset="0"/>
              </a:rPr>
              <a:t>116f074e161b365441f8444a21318068e987276011d3c02086f405702c65921b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What’s happening?</a:t>
            </a:r>
          </a:p>
          <a:p>
            <a:pPr lvl="1"/>
            <a:r>
              <a:rPr lang="en-US" dirty="0" smtClean="0"/>
              <a:t>Docker downloads image </a:t>
            </a:r>
            <a:r>
              <a:rPr lang="en-US" dirty="0" err="1" smtClean="0"/>
              <a:t>jpetazzo</a:t>
            </a:r>
            <a:r>
              <a:rPr lang="en-US" dirty="0" smtClean="0"/>
              <a:t>/clock</a:t>
            </a:r>
          </a:p>
          <a:p>
            <a:pPr lvl="1"/>
            <a:r>
              <a:rPr lang="en-US" dirty="0" smtClean="0"/>
              <a:t>We don’t see the output, but Docker logs it.</a:t>
            </a:r>
          </a:p>
          <a:p>
            <a:pPr lvl="1"/>
            <a:r>
              <a:rPr lang="en-US" dirty="0" smtClean="0"/>
              <a:t>Docker responds with the ID of the container.</a:t>
            </a:r>
          </a:p>
        </p:txBody>
      </p:sp>
    </p:spTree>
    <p:extLst>
      <p:ext uri="{BB962C8B-B14F-4D97-AF65-F5344CB8AC3E}">
        <p14:creationId xmlns:p14="http://schemas.microsoft.com/office/powerpoint/2010/main" val="12338247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List Containers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The 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ps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smtClean="0"/>
              <a:t>command works just like the Linux </a:t>
            </a:r>
            <a:r>
              <a:rPr lang="en-US" dirty="0" err="1" smtClean="0"/>
              <a:t>ps</a:t>
            </a:r>
            <a:r>
              <a:rPr lang="en-US" dirty="0" smtClean="0"/>
              <a:t> command and shows running containers.</a:t>
            </a:r>
          </a:p>
          <a:p>
            <a:r>
              <a:rPr lang="en-US" dirty="0" smtClean="0"/>
              <a:t>Command output:</a:t>
            </a:r>
          </a:p>
          <a:p>
            <a:pPr lvl="1"/>
            <a:r>
              <a:rPr lang="en-US" dirty="0" smtClean="0"/>
              <a:t>Container ID</a:t>
            </a:r>
          </a:p>
          <a:p>
            <a:pPr lvl="1"/>
            <a:r>
              <a:rPr lang="en-US" dirty="0" smtClean="0"/>
              <a:t>Image used to create the container</a:t>
            </a:r>
          </a:p>
          <a:p>
            <a:pPr lvl="1"/>
            <a:r>
              <a:rPr lang="en-US" dirty="0" smtClean="0"/>
              <a:t>How long the container has been running</a:t>
            </a:r>
          </a:p>
          <a:p>
            <a:pPr lvl="1"/>
            <a:r>
              <a:rPr lang="en-US" dirty="0" smtClean="0"/>
              <a:t>The command running within the container.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sz="1200" dirty="0" smtClean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sz="1200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12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200" dirty="0" err="1" smtClean="0">
                <a:latin typeface="Consolas" charset="0"/>
                <a:ea typeface="Consolas" charset="0"/>
                <a:cs typeface="Consolas" charset="0"/>
              </a:rPr>
              <a:t>ps</a:t>
            </a:r>
            <a:endParaRPr lang="en-US" sz="12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de-DE" sz="1200" dirty="0">
                <a:latin typeface="Consolas" charset="0"/>
                <a:ea typeface="Consolas" charset="0"/>
                <a:cs typeface="Consolas" charset="0"/>
              </a:rPr>
              <a:t>CONTAINER ID   </a:t>
            </a:r>
            <a:r>
              <a:rPr lang="de-DE" sz="1200" dirty="0" smtClean="0">
                <a:latin typeface="Consolas" charset="0"/>
                <a:ea typeface="Consolas" charset="0"/>
                <a:cs typeface="Consolas" charset="0"/>
              </a:rPr>
              <a:t>IMAGE           COMMAND                 CREATED         STATUS        PORTS      NAMES</a:t>
            </a:r>
          </a:p>
          <a:p>
            <a:pPr marL="0" indent="0">
              <a:buNone/>
            </a:pPr>
            <a:r>
              <a:rPr lang="de-DE" sz="1200" dirty="0" smtClean="0">
                <a:latin typeface="Consolas" charset="0"/>
                <a:ea typeface="Consolas" charset="0"/>
                <a:cs typeface="Consolas" charset="0"/>
              </a:rPr>
              <a:t>116f074e161b   </a:t>
            </a:r>
            <a:r>
              <a:rPr lang="de-DE" sz="1200" dirty="0" err="1" smtClean="0">
                <a:latin typeface="Consolas" charset="0"/>
                <a:ea typeface="Consolas" charset="0"/>
                <a:cs typeface="Consolas" charset="0"/>
              </a:rPr>
              <a:t>jpetazzo</a:t>
            </a:r>
            <a:r>
              <a:rPr lang="de-DE" sz="1200" dirty="0" smtClean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de-DE" sz="1200" dirty="0" err="1" smtClean="0">
                <a:latin typeface="Consolas" charset="0"/>
                <a:ea typeface="Consolas" charset="0"/>
                <a:cs typeface="Consolas" charset="0"/>
              </a:rPr>
              <a:t>clock</a:t>
            </a:r>
            <a:r>
              <a:rPr lang="de-DE" sz="1200" dirty="0" smtClean="0">
                <a:latin typeface="Consolas" charset="0"/>
                <a:ea typeface="Consolas" charset="0"/>
                <a:cs typeface="Consolas" charset="0"/>
              </a:rPr>
              <a:t>  "/</a:t>
            </a:r>
            <a:r>
              <a:rPr lang="de-DE" sz="1200" dirty="0">
                <a:latin typeface="Consolas" charset="0"/>
                <a:ea typeface="Consolas" charset="0"/>
                <a:cs typeface="Consolas" charset="0"/>
              </a:rPr>
              <a:t>bin/sh -c '</a:t>
            </a:r>
            <a:r>
              <a:rPr lang="de-DE" sz="1200" dirty="0" err="1">
                <a:latin typeface="Consolas" charset="0"/>
                <a:ea typeface="Consolas" charset="0"/>
                <a:cs typeface="Consolas" charset="0"/>
              </a:rPr>
              <a:t>while</a:t>
            </a:r>
            <a:r>
              <a:rPr lang="de-DE" sz="1200" dirty="0">
                <a:latin typeface="Consolas" charset="0"/>
                <a:ea typeface="Consolas" charset="0"/>
                <a:cs typeface="Consolas" charset="0"/>
              </a:rPr>
              <a:t> da"  </a:t>
            </a:r>
            <a:r>
              <a:rPr lang="de-DE" sz="1200" dirty="0" smtClean="0">
                <a:latin typeface="Consolas" charset="0"/>
                <a:ea typeface="Consolas" charset="0"/>
                <a:cs typeface="Consolas" charset="0"/>
              </a:rPr>
              <a:t>12 </a:t>
            </a:r>
            <a:r>
              <a:rPr lang="de-DE" sz="1200" dirty="0" err="1">
                <a:latin typeface="Consolas" charset="0"/>
                <a:ea typeface="Consolas" charset="0"/>
                <a:cs typeface="Consolas" charset="0"/>
              </a:rPr>
              <a:t>minutes</a:t>
            </a:r>
            <a:r>
              <a:rPr lang="de-DE" sz="12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1200" dirty="0" err="1">
                <a:latin typeface="Consolas" charset="0"/>
                <a:ea typeface="Consolas" charset="0"/>
                <a:cs typeface="Consolas" charset="0"/>
              </a:rPr>
              <a:t>ago</a:t>
            </a:r>
            <a:r>
              <a:rPr lang="de-DE" sz="1200" dirty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de-DE" sz="1200" dirty="0" err="1" smtClean="0">
                <a:latin typeface="Consolas" charset="0"/>
                <a:ea typeface="Consolas" charset="0"/>
                <a:cs typeface="Consolas" charset="0"/>
              </a:rPr>
              <a:t>Up</a:t>
            </a:r>
            <a:r>
              <a:rPr lang="de-DE" sz="12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1200" dirty="0">
                <a:latin typeface="Consolas" charset="0"/>
                <a:ea typeface="Consolas" charset="0"/>
                <a:cs typeface="Consolas" charset="0"/>
              </a:rPr>
              <a:t>12 </a:t>
            </a:r>
            <a:r>
              <a:rPr lang="de-DE" sz="1200" dirty="0" err="1">
                <a:latin typeface="Consolas" charset="0"/>
                <a:ea typeface="Consolas" charset="0"/>
                <a:cs typeface="Consolas" charset="0"/>
              </a:rPr>
              <a:t>minutes</a:t>
            </a:r>
            <a:r>
              <a:rPr lang="de-DE" sz="1200" dirty="0">
                <a:latin typeface="Consolas" charset="0"/>
                <a:ea typeface="Consolas" charset="0"/>
                <a:cs typeface="Consolas" charset="0"/>
              </a:rPr>
              <a:t>                        </a:t>
            </a:r>
            <a:r>
              <a:rPr lang="de-DE" sz="1200" dirty="0" err="1" smtClean="0">
                <a:latin typeface="Consolas" charset="0"/>
                <a:ea typeface="Consolas" charset="0"/>
                <a:cs typeface="Consolas" charset="0"/>
              </a:rPr>
              <a:t>peaceful_jones</a:t>
            </a:r>
            <a:endParaRPr lang="en-US" sz="1200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49839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View Container Logs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Containers running in the background will log output to Docker.</a:t>
            </a:r>
          </a:p>
          <a:p>
            <a:r>
              <a:rPr lang="en-US" dirty="0" smtClean="0"/>
              <a:t>Use the 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 logs &lt;id&gt; </a:t>
            </a:r>
            <a:r>
              <a:rPr lang="en-US" dirty="0" smtClean="0"/>
              <a:t>command to view the logs.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 logs 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116f</a:t>
            </a:r>
          </a:p>
          <a:p>
            <a:pPr marL="0" indent="0">
              <a:buNone/>
            </a:pP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Mon 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Sep  5 03:26:34 UTC 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2016</a:t>
            </a:r>
          </a:p>
          <a:p>
            <a:pPr marL="0" indent="0">
              <a:buNone/>
            </a:pP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Mon 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Sep  5 03:26:35 UTC 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2016</a:t>
            </a:r>
          </a:p>
          <a:p>
            <a:pPr marL="0" indent="0">
              <a:buNone/>
            </a:pP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Mon 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Sep  5 03:26:36 UTC 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2016</a:t>
            </a:r>
          </a:p>
          <a:p>
            <a:pPr marL="0" indent="0">
              <a:buNone/>
            </a:pPr>
            <a:endParaRPr lang="en-US" sz="200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3100" dirty="0" smtClean="0">
                <a:ea typeface="Consolas" charset="0"/>
                <a:cs typeface="Consolas" charset="0"/>
              </a:rPr>
              <a:t>Only need to specify the prefix of the container ID.</a:t>
            </a:r>
          </a:p>
          <a:p>
            <a:r>
              <a:rPr lang="en-US" sz="3100" dirty="0" smtClean="0">
                <a:ea typeface="Consolas" charset="0"/>
                <a:cs typeface="Consolas" charset="0"/>
              </a:rPr>
              <a:t>Use the </a:t>
            </a:r>
            <a:r>
              <a:rPr lang="en-US" sz="3100" b="1" dirty="0" smtClean="0">
                <a:ea typeface="Consolas" charset="0"/>
                <a:cs typeface="Consolas" charset="0"/>
              </a:rPr>
              <a:t>–tail </a:t>
            </a:r>
            <a:r>
              <a:rPr lang="en-US" sz="3100" dirty="0" smtClean="0">
                <a:ea typeface="Consolas" charset="0"/>
                <a:cs typeface="Consolas" charset="0"/>
              </a:rPr>
              <a:t>option to see the most recent # log output.</a:t>
            </a:r>
          </a:p>
          <a:p>
            <a:endParaRPr lang="en-US" sz="3000" dirty="0"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100" dirty="0" smtClean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sz="2100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100" dirty="0" smtClean="0">
                <a:latin typeface="Consolas" charset="0"/>
                <a:ea typeface="Consolas" charset="0"/>
                <a:cs typeface="Consolas" charset="0"/>
              </a:rPr>
              <a:t> logs –tail 3 116f</a:t>
            </a:r>
          </a:p>
          <a:p>
            <a:pPr marL="0" indent="0">
              <a:buNone/>
            </a:pPr>
            <a:r>
              <a:rPr lang="en-US" sz="2100" dirty="0" smtClean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sz="2100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100" dirty="0" smtClean="0">
                <a:latin typeface="Consolas" charset="0"/>
                <a:ea typeface="Consolas" charset="0"/>
                <a:cs typeface="Consolas" charset="0"/>
              </a:rPr>
              <a:t> logs –tail 3 –follow 116f</a:t>
            </a:r>
          </a:p>
          <a:p>
            <a:endParaRPr lang="en-US" sz="3000" dirty="0"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10936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Stopping and restarting the container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1100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Docker provides two ways to terminate the background container:</a:t>
            </a:r>
          </a:p>
          <a:p>
            <a:pPr lvl="1"/>
            <a:r>
              <a:rPr lang="en-US" b="1" dirty="0" err="1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 stop</a:t>
            </a:r>
            <a:r>
              <a:rPr lang="en-US" dirty="0"/>
              <a:t>: </a:t>
            </a:r>
            <a:r>
              <a:rPr lang="en-US" dirty="0" smtClean="0"/>
              <a:t>graceful </a:t>
            </a:r>
            <a:r>
              <a:rPr lang="en-US" dirty="0"/>
              <a:t>shutdown via TERM </a:t>
            </a:r>
            <a:r>
              <a:rPr lang="en-US" dirty="0" smtClean="0"/>
              <a:t>signal</a:t>
            </a:r>
            <a:endParaRPr lang="en-US" b="1" dirty="0" smtClean="0">
              <a:latin typeface="Consolas" charset="0"/>
              <a:ea typeface="Consolas" charset="0"/>
              <a:cs typeface="Consolas" charset="0"/>
            </a:endParaRPr>
          </a:p>
          <a:p>
            <a:pPr lvl="1"/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kill</a:t>
            </a:r>
            <a:r>
              <a:rPr lang="en-US" dirty="0" smtClean="0"/>
              <a:t>: forcibly stops using KILL signal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$ </a:t>
            </a:r>
            <a:r>
              <a:rPr lang="en-US" dirty="0" err="1" smtClean="0"/>
              <a:t>docker</a:t>
            </a:r>
            <a:r>
              <a:rPr lang="en-US" smtClean="0"/>
              <a:t> </a:t>
            </a:r>
            <a:r>
              <a:rPr lang="en-US" smtClean="0"/>
              <a:t>stop 116f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116f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List all stopped containers using the –a option: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ps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–a</a:t>
            </a:r>
          </a:p>
          <a:p>
            <a:pPr marL="0" indent="0">
              <a:buNone/>
            </a:pP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dirty="0" smtClean="0">
                <a:ea typeface="Consolas" charset="0"/>
                <a:cs typeface="Consolas" charset="0"/>
              </a:rPr>
              <a:t>Restart the container using the command:</a:t>
            </a:r>
          </a:p>
          <a:p>
            <a:pPr marL="0" indent="0">
              <a:buNone/>
            </a:pPr>
            <a:endParaRPr lang="en-US" dirty="0"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start &lt;container ID&gt;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22467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/>
          <p:cNvSpPr/>
          <p:nvPr/>
        </p:nvSpPr>
        <p:spPr>
          <a:xfrm>
            <a:off x="0" y="3964642"/>
            <a:ext cx="9144000" cy="289335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0" y="1417638"/>
            <a:ext cx="9144000" cy="2547004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Fragile IT</a:t>
            </a:r>
            <a:endParaRPr lang="en-US" dirty="0"/>
          </a:p>
        </p:txBody>
      </p:sp>
      <p:grpSp>
        <p:nvGrpSpPr>
          <p:cNvPr id="35" name="Group 34"/>
          <p:cNvGrpSpPr/>
          <p:nvPr/>
        </p:nvGrpSpPr>
        <p:grpSpPr>
          <a:xfrm>
            <a:off x="701902" y="2507203"/>
            <a:ext cx="1769986" cy="1023720"/>
            <a:chOff x="617216" y="1486380"/>
            <a:chExt cx="1769986" cy="102372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8979" y="1486380"/>
              <a:ext cx="407916" cy="469722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617216" y="1956102"/>
              <a:ext cx="1769986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Static website</a:t>
              </a:r>
            </a:p>
            <a:p>
              <a:r>
                <a:rPr lang="en-US" sz="1200" dirty="0" err="1" smtClean="0"/>
                <a:t>Nginx</a:t>
              </a:r>
              <a:r>
                <a:rPr lang="en-US" sz="1200" dirty="0" smtClean="0"/>
                <a:t> + bootstrap + </a:t>
              </a:r>
              <a:r>
                <a:rPr lang="en-US" sz="1200" dirty="0" err="1" smtClean="0"/>
                <a:t>jekyll</a:t>
              </a:r>
              <a:endParaRPr lang="en-US" sz="1200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2963836" y="2317809"/>
            <a:ext cx="1517137" cy="971375"/>
            <a:chOff x="2805843" y="2364665"/>
            <a:chExt cx="1517137" cy="971375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11602" y="2364665"/>
              <a:ext cx="410803" cy="473046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2805843" y="2782042"/>
              <a:ext cx="1517137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Queue</a:t>
              </a:r>
            </a:p>
            <a:p>
              <a:r>
                <a:rPr lang="en-US" sz="1200" dirty="0" err="1" smtClean="0"/>
                <a:t>Redis</a:t>
              </a:r>
              <a:r>
                <a:rPr lang="en-US" sz="1200" dirty="0" smtClean="0"/>
                <a:t> + </a:t>
              </a:r>
              <a:r>
                <a:rPr lang="en-US" sz="1200" dirty="0" err="1" smtClean="0"/>
                <a:t>redis</a:t>
              </a:r>
              <a:r>
                <a:rPr lang="en-US" sz="1200" dirty="0" smtClean="0"/>
                <a:t>-sentinel</a:t>
              </a:r>
              <a:endParaRPr lang="en-US" sz="1200" dirty="0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952183" y="1939918"/>
            <a:ext cx="1497676" cy="1023720"/>
            <a:chOff x="4952183" y="1417638"/>
            <a:chExt cx="1497676" cy="102372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19796" y="1417638"/>
              <a:ext cx="467613" cy="538464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4952183" y="1887360"/>
              <a:ext cx="1497676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Analytics</a:t>
              </a:r>
            </a:p>
            <a:p>
              <a:r>
                <a:rPr lang="en-US" sz="1200" dirty="0" err="1" smtClean="0"/>
                <a:t>Hadoop</a:t>
              </a:r>
              <a:r>
                <a:rPr lang="en-US" sz="1200" dirty="0" smtClean="0"/>
                <a:t> + pig + spark</a:t>
              </a:r>
              <a:endParaRPr lang="en-US" sz="12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6770910" y="2359682"/>
            <a:ext cx="2274982" cy="1009683"/>
            <a:chOff x="6932710" y="2364665"/>
            <a:chExt cx="2274982" cy="1009683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66840" y="2364665"/>
              <a:ext cx="441561" cy="508465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6932710" y="2820350"/>
              <a:ext cx="2274982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Web API</a:t>
              </a:r>
            </a:p>
            <a:p>
              <a:r>
                <a:rPr lang="en-US" sz="1200" dirty="0" smtClean="0"/>
                <a:t>Python + flask + celery + </a:t>
              </a:r>
              <a:r>
                <a:rPr lang="en-US" sz="1200" dirty="0" err="1" smtClean="0"/>
                <a:t>postgres</a:t>
              </a:r>
              <a:endParaRPr lang="en-US" sz="1200" dirty="0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960729" y="5135365"/>
            <a:ext cx="1666367" cy="1365678"/>
            <a:chOff x="1127607" y="3957506"/>
            <a:chExt cx="1666367" cy="1365678"/>
          </a:xfrm>
        </p:grpSpPr>
        <p:pic>
          <p:nvPicPr>
            <p:cNvPr id="15" name="Picture 14" descr="Traditional-Servers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022" y="3957506"/>
              <a:ext cx="731520" cy="731520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1127607" y="4676853"/>
              <a:ext cx="166636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Development</a:t>
              </a:r>
            </a:p>
            <a:p>
              <a:r>
                <a:rPr lang="en-US" dirty="0" smtClean="0"/>
                <a:t>Virtual machine</a:t>
              </a:r>
              <a:endParaRPr lang="en-US" dirty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2650772" y="4840599"/>
            <a:ext cx="1110926" cy="1088679"/>
            <a:chOff x="1127607" y="3957506"/>
            <a:chExt cx="1110926" cy="1088679"/>
          </a:xfrm>
        </p:grpSpPr>
        <p:pic>
          <p:nvPicPr>
            <p:cNvPr id="21" name="Picture 20" descr="Traditional-Servers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022" y="3957506"/>
              <a:ext cx="731520" cy="731520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>
              <a:off x="1127607" y="4676853"/>
              <a:ext cx="11109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QA server</a:t>
              </a:r>
              <a:endParaRPr lang="en-US" dirty="0"/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5553021" y="5399911"/>
            <a:ext cx="12178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Production</a:t>
            </a:r>
          </a:p>
          <a:p>
            <a:r>
              <a:rPr lang="en-US" dirty="0" smtClean="0"/>
              <a:t>servers</a:t>
            </a:r>
            <a:endParaRPr lang="en-US" dirty="0"/>
          </a:p>
        </p:txBody>
      </p:sp>
      <p:grpSp>
        <p:nvGrpSpPr>
          <p:cNvPr id="33" name="Group 32"/>
          <p:cNvGrpSpPr/>
          <p:nvPr/>
        </p:nvGrpSpPr>
        <p:grpSpPr>
          <a:xfrm>
            <a:off x="4016049" y="5679705"/>
            <a:ext cx="1317075" cy="1072467"/>
            <a:chOff x="1654009" y="5237215"/>
            <a:chExt cx="1317075" cy="1072467"/>
          </a:xfrm>
        </p:grpSpPr>
        <p:pic>
          <p:nvPicPr>
            <p:cNvPr id="29" name="Picture 28" descr="AWS-Cloud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46787" y="5237215"/>
              <a:ext cx="731520" cy="731520"/>
            </a:xfrm>
            <a:prstGeom prst="rect">
              <a:avLst/>
            </a:prstGeom>
          </p:spPr>
        </p:pic>
        <p:sp>
          <p:nvSpPr>
            <p:cNvPr id="30" name="TextBox 29"/>
            <p:cNvSpPr txBox="1"/>
            <p:nvPr/>
          </p:nvSpPr>
          <p:spPr>
            <a:xfrm>
              <a:off x="1654009" y="5940350"/>
              <a:ext cx="13170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Public cloud</a:t>
              </a:r>
              <a:endParaRPr lang="en-US" dirty="0"/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7446901" y="4960358"/>
            <a:ext cx="1151953" cy="1365678"/>
            <a:chOff x="6449859" y="3871537"/>
            <a:chExt cx="1151953" cy="1365678"/>
          </a:xfrm>
        </p:grpSpPr>
        <p:pic>
          <p:nvPicPr>
            <p:cNvPr id="16" name="Picture 15" descr="AWS-Management-Console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73520" y="3871537"/>
              <a:ext cx="731520" cy="731520"/>
            </a:xfrm>
            <a:prstGeom prst="rect">
              <a:avLst/>
            </a:prstGeom>
          </p:spPr>
        </p:pic>
        <p:sp>
          <p:nvSpPr>
            <p:cNvPr id="31" name="TextBox 30"/>
            <p:cNvSpPr txBox="1"/>
            <p:nvPr/>
          </p:nvSpPr>
          <p:spPr>
            <a:xfrm>
              <a:off x="6449859" y="4590884"/>
              <a:ext cx="115195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Developer</a:t>
              </a:r>
            </a:p>
            <a:p>
              <a:r>
                <a:rPr lang="en-US" dirty="0" smtClean="0"/>
                <a:t>laptop</a:t>
              </a:r>
              <a:endParaRPr lang="en-US" dirty="0"/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610430" y="1417638"/>
            <a:ext cx="351084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Many different application </a:t>
            </a:r>
          </a:p>
          <a:p>
            <a:r>
              <a:rPr lang="en-US" sz="2400" dirty="0" smtClean="0"/>
              <a:t>stacks</a:t>
            </a:r>
            <a:endParaRPr lang="en-US" sz="2400" dirty="0"/>
          </a:p>
        </p:txBody>
      </p:sp>
      <p:sp>
        <p:nvSpPr>
          <p:cNvPr id="38" name="TextBox 37"/>
          <p:cNvSpPr txBox="1"/>
          <p:nvPr/>
        </p:nvSpPr>
        <p:spPr>
          <a:xfrm>
            <a:off x="698594" y="3998446"/>
            <a:ext cx="333171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Many different hardware </a:t>
            </a:r>
          </a:p>
          <a:p>
            <a:r>
              <a:rPr lang="en-US" sz="2400" dirty="0" smtClean="0"/>
              <a:t>environments</a:t>
            </a:r>
            <a:endParaRPr lang="en-US" sz="2400" dirty="0"/>
          </a:p>
        </p:txBody>
      </p:sp>
      <p:sp>
        <p:nvSpPr>
          <p:cNvPr id="40" name="Quad Arrow 39"/>
          <p:cNvSpPr/>
          <p:nvPr/>
        </p:nvSpPr>
        <p:spPr>
          <a:xfrm rot="2800557">
            <a:off x="4157340" y="3389822"/>
            <a:ext cx="1110969" cy="1149641"/>
          </a:xfrm>
          <a:prstGeom prst="quadArrow">
            <a:avLst>
              <a:gd name="adj1" fmla="val 10417"/>
              <a:gd name="adj2" fmla="val 15195"/>
              <a:gd name="adj3" fmla="val 2250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" name="Picture 40" descr="Forums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8339" y="4668391"/>
            <a:ext cx="731520" cy="73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8443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Docker images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1100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Image is a collection of</a:t>
            </a:r>
            <a:br>
              <a:rPr lang="en-US" dirty="0" smtClean="0"/>
            </a:br>
            <a:r>
              <a:rPr lang="en-US" dirty="0" smtClean="0"/>
              <a:t>files and meta data.</a:t>
            </a:r>
          </a:p>
          <a:p>
            <a:endParaRPr lang="en-US" dirty="0" smtClean="0"/>
          </a:p>
          <a:p>
            <a:r>
              <a:rPr lang="en-US" dirty="0" smtClean="0">
                <a:ea typeface="Consolas" charset="0"/>
                <a:cs typeface="Consolas" charset="0"/>
              </a:rPr>
              <a:t>Images made of up layers</a:t>
            </a:r>
            <a:br>
              <a:rPr lang="en-US" dirty="0" smtClean="0">
                <a:ea typeface="Consolas" charset="0"/>
                <a:cs typeface="Consolas" charset="0"/>
              </a:rPr>
            </a:br>
            <a:r>
              <a:rPr lang="en-US" dirty="0" smtClean="0">
                <a:ea typeface="Consolas" charset="0"/>
                <a:cs typeface="Consolas" charset="0"/>
              </a:rPr>
              <a:t>stacked on top of each</a:t>
            </a:r>
            <a:br>
              <a:rPr lang="en-US" dirty="0" smtClean="0">
                <a:ea typeface="Consolas" charset="0"/>
                <a:cs typeface="Consolas" charset="0"/>
              </a:rPr>
            </a:br>
            <a:r>
              <a:rPr lang="en-US" dirty="0" smtClean="0">
                <a:ea typeface="Consolas" charset="0"/>
                <a:cs typeface="Consolas" charset="0"/>
              </a:rPr>
              <a:t>other.</a:t>
            </a:r>
          </a:p>
          <a:p>
            <a:endParaRPr lang="en-US" dirty="0" smtClean="0">
              <a:ea typeface="Consolas" charset="0"/>
              <a:cs typeface="Consolas" charset="0"/>
            </a:endParaRPr>
          </a:p>
          <a:p>
            <a:r>
              <a:rPr lang="en-US" dirty="0" smtClean="0">
                <a:ea typeface="Consolas" charset="0"/>
                <a:cs typeface="Consolas" charset="0"/>
              </a:rPr>
              <a:t>Each layer can add, change,</a:t>
            </a:r>
            <a:br>
              <a:rPr lang="en-US" dirty="0" smtClean="0">
                <a:ea typeface="Consolas" charset="0"/>
                <a:cs typeface="Consolas" charset="0"/>
              </a:rPr>
            </a:br>
            <a:r>
              <a:rPr lang="en-US" dirty="0" smtClean="0">
                <a:ea typeface="Consolas" charset="0"/>
                <a:cs typeface="Consolas" charset="0"/>
              </a:rPr>
              <a:t>and remove files.</a:t>
            </a:r>
          </a:p>
          <a:p>
            <a:endParaRPr lang="en-US" dirty="0" smtClean="0">
              <a:ea typeface="Consolas" charset="0"/>
              <a:cs typeface="Consolas" charset="0"/>
            </a:endParaRPr>
          </a:p>
          <a:p>
            <a:r>
              <a:rPr lang="en-US" dirty="0" smtClean="0">
                <a:ea typeface="Consolas" charset="0"/>
                <a:cs typeface="Consolas" charset="0"/>
              </a:rPr>
              <a:t>Images can share layers to optimize disk, downloading, and memory use.</a:t>
            </a:r>
            <a:endParaRPr lang="en-US" dirty="0">
              <a:ea typeface="Consolas" charset="0"/>
              <a:cs typeface="Consolas" charset="0"/>
            </a:endParaRPr>
          </a:p>
          <a:p>
            <a:pPr lvl="1"/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3850" y="1600200"/>
            <a:ext cx="3740150" cy="3006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939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Images versus Containers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Image is a read-only filesystem.</a:t>
            </a:r>
          </a:p>
          <a:p>
            <a:endParaRPr lang="en-US" dirty="0" smtClean="0"/>
          </a:p>
          <a:p>
            <a:r>
              <a:rPr lang="en-US" dirty="0" smtClean="0"/>
              <a:t>Container is an encapsulated set of processes running a read-write copy of an image.</a:t>
            </a:r>
          </a:p>
          <a:p>
            <a:pPr lvl="1"/>
            <a:r>
              <a:rPr lang="en-US" dirty="0" smtClean="0"/>
              <a:t>Utilizes copy-on-write to speed up boot time.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Images are templates you can create containers from.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37681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Modifying Images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Images are read-only so it’s not possible to change an image.</a:t>
            </a:r>
          </a:p>
          <a:p>
            <a:endParaRPr lang="en-US" dirty="0" smtClean="0"/>
          </a:p>
          <a:p>
            <a:r>
              <a:rPr lang="en-US" dirty="0" smtClean="0"/>
              <a:t>However</a:t>
            </a:r>
            <a:r>
              <a:rPr lang="is-IS" dirty="0" smtClean="0"/>
              <a:t>… we can do the following:</a:t>
            </a:r>
          </a:p>
          <a:p>
            <a:pPr marL="914400" lvl="1" indent="-514350">
              <a:buFont typeface="+mj-lt"/>
              <a:buAutoNum type="arabicPeriod"/>
            </a:pPr>
            <a:r>
              <a:rPr lang="is-IS" dirty="0" smtClean="0"/>
              <a:t>Create a new container from an image.</a:t>
            </a:r>
          </a:p>
          <a:p>
            <a:pPr marL="914400" lvl="1" indent="-514350">
              <a:buFont typeface="+mj-lt"/>
              <a:buAutoNum type="arabicPeriod"/>
            </a:pPr>
            <a:r>
              <a:rPr lang="is-IS" dirty="0" smtClean="0"/>
              <a:t>Make changes to the container.</a:t>
            </a:r>
          </a:p>
          <a:p>
            <a:pPr marL="914400" lvl="1" indent="-514350">
              <a:buFont typeface="+mj-lt"/>
              <a:buAutoNum type="arabicPeriod"/>
            </a:pPr>
            <a:r>
              <a:rPr lang="is-IS" dirty="0" smtClean="0"/>
              <a:t>Transform the changes into a new layer.</a:t>
            </a:r>
          </a:p>
          <a:p>
            <a:pPr marL="914400" lvl="1" indent="-514350">
              <a:buFont typeface="+mj-lt"/>
              <a:buAutoNum type="arabicPeriod"/>
            </a:pPr>
            <a:r>
              <a:rPr lang="is-IS" dirty="0" smtClean="0"/>
              <a:t>A new image is created by stacking the new layer on top of the old image.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46742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namespaces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730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Images can have three </a:t>
            </a:r>
            <a:r>
              <a:rPr lang="en-US" smtClean="0"/>
              <a:t>namespaces: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Official images</a:t>
            </a:r>
          </a:p>
          <a:p>
            <a:pPr lvl="2"/>
            <a:r>
              <a:rPr lang="en-US" dirty="0" err="1" smtClean="0"/>
              <a:t>busybox</a:t>
            </a:r>
            <a:endParaRPr lang="en-US" dirty="0" smtClean="0"/>
          </a:p>
          <a:p>
            <a:pPr lvl="2"/>
            <a:r>
              <a:rPr lang="en-US" dirty="0" smtClean="0"/>
              <a:t>Maintained by Docker Inc. and containing many general utility images.</a:t>
            </a:r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User images</a:t>
            </a:r>
          </a:p>
          <a:p>
            <a:pPr lvl="2"/>
            <a:r>
              <a:rPr lang="en-US" dirty="0" err="1" smtClean="0"/>
              <a:t>jpetazzo</a:t>
            </a:r>
            <a:r>
              <a:rPr lang="en-US" dirty="0" smtClean="0"/>
              <a:t>/clock</a:t>
            </a:r>
          </a:p>
          <a:p>
            <a:pPr lvl="2"/>
            <a:r>
              <a:rPr lang="en-US" dirty="0" smtClean="0"/>
              <a:t>The first part denotes the Docker Hub user and the second part specifies the image.</a:t>
            </a:r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Self-hosted images</a:t>
            </a:r>
          </a:p>
          <a:p>
            <a:pPr lvl="2"/>
            <a:r>
              <a:rPr lang="en-US" dirty="0" smtClean="0"/>
              <a:t>Registry.example.com:5000/</a:t>
            </a:r>
            <a:r>
              <a:rPr lang="en-US" dirty="0" err="1" smtClean="0"/>
              <a:t>wordpress</a:t>
            </a:r>
            <a:endParaRPr lang="en-US" dirty="0" smtClean="0"/>
          </a:p>
          <a:p>
            <a:pPr lvl="2"/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 err="1" smtClean="0"/>
              <a:t>docker</a:t>
            </a:r>
            <a:r>
              <a:rPr lang="en-US" dirty="0" smtClean="0"/>
              <a:t> client can push or pull images from a registry (Docker Hub or private repository).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32571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Show current images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10150"/>
          </a:xfrm>
        </p:spPr>
        <p:txBody>
          <a:bodyPr>
            <a:normAutofit/>
          </a:bodyPr>
          <a:lstStyle/>
          <a:p>
            <a:r>
              <a:rPr lang="en-US" dirty="0" smtClean="0"/>
              <a:t>The 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 images </a:t>
            </a:r>
            <a:r>
              <a:rPr lang="en-US" dirty="0" smtClean="0"/>
              <a:t>command shows what images are located on the host machine.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400" dirty="0" smtClean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sz="1400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1400" dirty="0" smtClean="0">
                <a:latin typeface="Consolas" charset="0"/>
                <a:ea typeface="Consolas" charset="0"/>
                <a:cs typeface="Consolas" charset="0"/>
              </a:rPr>
              <a:t> images</a:t>
            </a:r>
          </a:p>
          <a:p>
            <a:pPr marL="0" indent="0">
              <a:buNone/>
            </a:pPr>
            <a:r>
              <a:rPr lang="de-DE" sz="1400" dirty="0">
                <a:latin typeface="Consolas" charset="0"/>
                <a:ea typeface="Consolas" charset="0"/>
                <a:cs typeface="Consolas" charset="0"/>
              </a:rPr>
              <a:t>REPOSITORY      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TAG             IMAGE </a:t>
            </a:r>
            <a:r>
              <a:rPr lang="de-DE" sz="1400" dirty="0">
                <a:latin typeface="Consolas" charset="0"/>
                <a:ea typeface="Consolas" charset="0"/>
                <a:cs typeface="Consolas" charset="0"/>
              </a:rPr>
              <a:t>ID            CREATED             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SIZE</a:t>
            </a:r>
          </a:p>
          <a:p>
            <a:pPr marL="0" indent="0">
              <a:buNone/>
            </a:pPr>
            <a:r>
              <a:rPr lang="de-DE" sz="1400" dirty="0" err="1" smtClean="0">
                <a:latin typeface="Consolas" charset="0"/>
                <a:ea typeface="Consolas" charset="0"/>
                <a:cs typeface="Consolas" charset="0"/>
              </a:rPr>
              <a:t>ubuntu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          </a:t>
            </a:r>
            <a:r>
              <a:rPr lang="de-DE" sz="1400" dirty="0" err="1" smtClean="0">
                <a:latin typeface="Consolas" charset="0"/>
                <a:ea typeface="Consolas" charset="0"/>
                <a:cs typeface="Consolas" charset="0"/>
              </a:rPr>
              <a:t>latest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          bd3d4369aebc        </a:t>
            </a:r>
            <a:r>
              <a:rPr lang="de-DE" sz="1400" dirty="0">
                <a:latin typeface="Consolas" charset="0"/>
                <a:ea typeface="Consolas" charset="0"/>
                <a:cs typeface="Consolas" charset="0"/>
              </a:rPr>
              <a:t>9 </a:t>
            </a:r>
            <a:r>
              <a:rPr lang="de-DE" sz="1400" dirty="0" err="1">
                <a:latin typeface="Consolas" charset="0"/>
                <a:ea typeface="Consolas" charset="0"/>
                <a:cs typeface="Consolas" charset="0"/>
              </a:rPr>
              <a:t>days</a:t>
            </a:r>
            <a:r>
              <a:rPr lang="de-DE" sz="14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1400" dirty="0" err="1">
                <a:latin typeface="Consolas" charset="0"/>
                <a:ea typeface="Consolas" charset="0"/>
                <a:cs typeface="Consolas" charset="0"/>
              </a:rPr>
              <a:t>ago</a:t>
            </a:r>
            <a:r>
              <a:rPr lang="de-DE" sz="1400" dirty="0">
                <a:latin typeface="Consolas" charset="0"/>
                <a:ea typeface="Consolas" charset="0"/>
                <a:cs typeface="Consolas" charset="0"/>
              </a:rPr>
              <a:t>          126.6 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MB</a:t>
            </a:r>
          </a:p>
          <a:p>
            <a:pPr marL="0" indent="0">
              <a:buNone/>
            </a:pPr>
            <a:r>
              <a:rPr lang="de-DE" sz="1400" dirty="0" err="1" smtClean="0">
                <a:latin typeface="Consolas" charset="0"/>
                <a:ea typeface="Consolas" charset="0"/>
                <a:cs typeface="Consolas" charset="0"/>
              </a:rPr>
              <a:t>hello-world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     </a:t>
            </a:r>
            <a:r>
              <a:rPr lang="de-DE" sz="1400" dirty="0" err="1" smtClean="0">
                <a:latin typeface="Consolas" charset="0"/>
                <a:ea typeface="Consolas" charset="0"/>
                <a:cs typeface="Consolas" charset="0"/>
              </a:rPr>
              <a:t>latest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          c54a2cc56cbb        </a:t>
            </a:r>
            <a:r>
              <a:rPr lang="de-DE" sz="1400" dirty="0">
                <a:latin typeface="Consolas" charset="0"/>
                <a:ea typeface="Consolas" charset="0"/>
                <a:cs typeface="Consolas" charset="0"/>
              </a:rPr>
              <a:t>9 </a:t>
            </a:r>
            <a:r>
              <a:rPr lang="de-DE" sz="1400" dirty="0" err="1">
                <a:latin typeface="Consolas" charset="0"/>
                <a:ea typeface="Consolas" charset="0"/>
                <a:cs typeface="Consolas" charset="0"/>
              </a:rPr>
              <a:t>weeks</a:t>
            </a:r>
            <a:r>
              <a:rPr lang="de-DE" sz="14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1400" dirty="0" err="1">
                <a:latin typeface="Consolas" charset="0"/>
                <a:ea typeface="Consolas" charset="0"/>
                <a:cs typeface="Consolas" charset="0"/>
              </a:rPr>
              <a:t>ago</a:t>
            </a:r>
            <a:r>
              <a:rPr lang="de-DE" sz="1400" dirty="0">
                <a:latin typeface="Consolas" charset="0"/>
                <a:ea typeface="Consolas" charset="0"/>
                <a:cs typeface="Consolas" charset="0"/>
              </a:rPr>
              <a:t>         1.848 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kB</a:t>
            </a:r>
          </a:p>
          <a:p>
            <a:pPr marL="0" indent="0">
              <a:buNone/>
            </a:pPr>
            <a:r>
              <a:rPr lang="de-DE" sz="1400" dirty="0" err="1" smtClean="0">
                <a:latin typeface="Consolas" charset="0"/>
                <a:ea typeface="Consolas" charset="0"/>
                <a:cs typeface="Consolas" charset="0"/>
              </a:rPr>
              <a:t>busybox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         </a:t>
            </a:r>
            <a:r>
              <a:rPr lang="de-DE" sz="1400" dirty="0" err="1" smtClean="0">
                <a:latin typeface="Consolas" charset="0"/>
                <a:ea typeface="Consolas" charset="0"/>
                <a:cs typeface="Consolas" charset="0"/>
              </a:rPr>
              <a:t>latest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          2b8fd9751c4c        </a:t>
            </a:r>
            <a:r>
              <a:rPr lang="de-DE" sz="1400" dirty="0">
                <a:latin typeface="Consolas" charset="0"/>
                <a:ea typeface="Consolas" charset="0"/>
                <a:cs typeface="Consolas" charset="0"/>
              </a:rPr>
              <a:t>10 </a:t>
            </a:r>
            <a:r>
              <a:rPr lang="de-DE" sz="1400" dirty="0" err="1">
                <a:latin typeface="Consolas" charset="0"/>
                <a:ea typeface="Consolas" charset="0"/>
                <a:cs typeface="Consolas" charset="0"/>
              </a:rPr>
              <a:t>weeks</a:t>
            </a:r>
            <a:r>
              <a:rPr lang="de-DE" sz="14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1400" dirty="0" err="1">
                <a:latin typeface="Consolas" charset="0"/>
                <a:ea typeface="Consolas" charset="0"/>
                <a:cs typeface="Consolas" charset="0"/>
              </a:rPr>
              <a:t>ago</a:t>
            </a:r>
            <a:r>
              <a:rPr lang="de-DE" sz="1400" dirty="0">
                <a:latin typeface="Consolas" charset="0"/>
                <a:ea typeface="Consolas" charset="0"/>
                <a:cs typeface="Consolas" charset="0"/>
              </a:rPr>
              <a:t>        1.093 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MB</a:t>
            </a:r>
          </a:p>
          <a:p>
            <a:pPr marL="0" indent="0">
              <a:buNone/>
            </a:pPr>
            <a:endParaRPr lang="de-DE" sz="140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de-DE" dirty="0" smtClean="0">
                <a:ea typeface="Consolas" charset="0"/>
                <a:cs typeface="Consolas" charset="0"/>
              </a:rPr>
              <a:t>Search </a:t>
            </a:r>
            <a:r>
              <a:rPr lang="de-DE" dirty="0" err="1" smtClean="0">
                <a:ea typeface="Consolas" charset="0"/>
                <a:cs typeface="Consolas" charset="0"/>
              </a:rPr>
              <a:t>for</a:t>
            </a:r>
            <a:r>
              <a:rPr lang="de-DE" dirty="0" smtClean="0">
                <a:ea typeface="Consolas" charset="0"/>
                <a:cs typeface="Consolas" charset="0"/>
              </a:rPr>
              <a:t> </a:t>
            </a:r>
            <a:r>
              <a:rPr lang="de-DE" dirty="0" err="1" smtClean="0">
                <a:ea typeface="Consolas" charset="0"/>
                <a:cs typeface="Consolas" charset="0"/>
              </a:rPr>
              <a:t>images</a:t>
            </a:r>
            <a:r>
              <a:rPr lang="de-DE" dirty="0" smtClean="0">
                <a:ea typeface="Consolas" charset="0"/>
                <a:cs typeface="Consolas" charset="0"/>
              </a:rPr>
              <a:t> </a:t>
            </a:r>
            <a:r>
              <a:rPr lang="de-DE" dirty="0" err="1" smtClean="0">
                <a:ea typeface="Consolas" charset="0"/>
                <a:cs typeface="Consolas" charset="0"/>
              </a:rPr>
              <a:t>using</a:t>
            </a:r>
            <a:r>
              <a:rPr lang="de-DE" dirty="0" smtClean="0">
                <a:ea typeface="Consolas" charset="0"/>
                <a:cs typeface="Consolas" charset="0"/>
              </a:rPr>
              <a:t> </a:t>
            </a:r>
            <a:r>
              <a:rPr lang="de-DE" dirty="0" err="1" smtClean="0">
                <a:ea typeface="Consolas" charset="0"/>
                <a:cs typeface="Consolas" charset="0"/>
              </a:rPr>
              <a:t>the</a:t>
            </a:r>
            <a:r>
              <a:rPr lang="de-DE" dirty="0" smtClean="0">
                <a:ea typeface="Consolas" charset="0"/>
                <a:cs typeface="Consolas" charset="0"/>
              </a:rPr>
              <a:t> </a:t>
            </a:r>
            <a:r>
              <a:rPr lang="de-DE" b="1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de-DE" b="1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b="1" dirty="0" err="1" smtClean="0">
                <a:latin typeface="Consolas" charset="0"/>
                <a:ea typeface="Consolas" charset="0"/>
                <a:cs typeface="Consolas" charset="0"/>
              </a:rPr>
              <a:t>search</a:t>
            </a:r>
            <a:r>
              <a:rPr lang="de-DE" b="1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dirty="0" err="1" smtClean="0">
                <a:ea typeface="Consolas" charset="0"/>
                <a:cs typeface="Consolas" charset="0"/>
              </a:rPr>
              <a:t>command</a:t>
            </a:r>
            <a:r>
              <a:rPr lang="de-DE" dirty="0" smtClean="0">
                <a:ea typeface="Consolas" charset="0"/>
                <a:cs typeface="Consolas" charset="0"/>
              </a:rPr>
              <a:t>:</a:t>
            </a:r>
          </a:p>
          <a:p>
            <a:endParaRPr lang="de-DE" sz="1400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de-DE" sz="1800" dirty="0" smtClean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de-DE" sz="1800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de-DE" sz="18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1800" dirty="0" err="1" smtClean="0">
                <a:latin typeface="Consolas" charset="0"/>
                <a:ea typeface="Consolas" charset="0"/>
                <a:cs typeface="Consolas" charset="0"/>
              </a:rPr>
              <a:t>search</a:t>
            </a:r>
            <a:r>
              <a:rPr lang="de-DE" sz="18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1800" dirty="0" err="1" smtClean="0">
                <a:latin typeface="Consolas" charset="0"/>
                <a:ea typeface="Consolas" charset="0"/>
                <a:cs typeface="Consolas" charset="0"/>
              </a:rPr>
              <a:t>hello-world</a:t>
            </a:r>
            <a:endParaRPr lang="de-DE" sz="18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en-US" sz="1400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80062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Installing images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Docker provides two ways to download images onto the host machine:</a:t>
            </a:r>
          </a:p>
          <a:p>
            <a:endParaRPr lang="en-US" dirty="0" smtClean="0"/>
          </a:p>
          <a:p>
            <a:pPr lvl="1"/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 pull </a:t>
            </a:r>
            <a:r>
              <a:rPr lang="en-US" dirty="0" smtClean="0"/>
              <a:t>: explicitly downloads image</a:t>
            </a:r>
          </a:p>
          <a:p>
            <a:pPr lvl="1"/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 run </a:t>
            </a:r>
            <a:r>
              <a:rPr lang="en-US" dirty="0" smtClean="0"/>
              <a:t>: automatically downloads image if not found on the local host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sz="1900" dirty="0" err="1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 pull </a:t>
            </a:r>
            <a:r>
              <a:rPr lang="en-US" sz="1900" dirty="0" err="1">
                <a:latin typeface="Consolas" charset="0"/>
                <a:ea typeface="Consolas" charset="0"/>
                <a:cs typeface="Consolas" charset="0"/>
              </a:rPr>
              <a:t>debian:jessie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 </a:t>
            </a:r>
            <a:endParaRPr lang="en-US" sz="19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1900" dirty="0" smtClean="0">
                <a:latin typeface="Consolas" charset="0"/>
                <a:ea typeface="Consolas" charset="0"/>
                <a:cs typeface="Consolas" charset="0"/>
              </a:rPr>
              <a:t>Pulling 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repository </a:t>
            </a:r>
            <a:r>
              <a:rPr lang="en-US" sz="1900" dirty="0" err="1">
                <a:latin typeface="Consolas" charset="0"/>
                <a:ea typeface="Consolas" charset="0"/>
                <a:cs typeface="Consolas" charset="0"/>
              </a:rPr>
              <a:t>debian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 </a:t>
            </a:r>
            <a:endParaRPr lang="en-US" sz="19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1900" dirty="0" smtClean="0">
                <a:latin typeface="Consolas" charset="0"/>
                <a:ea typeface="Consolas" charset="0"/>
                <a:cs typeface="Consolas" charset="0"/>
              </a:rPr>
              <a:t>b164861940b8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: Download complete </a:t>
            </a:r>
            <a:endParaRPr lang="en-US" sz="19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1900" dirty="0" smtClean="0">
                <a:latin typeface="Consolas" charset="0"/>
                <a:ea typeface="Consolas" charset="0"/>
                <a:cs typeface="Consolas" charset="0"/>
              </a:rPr>
              <a:t>b164861940b8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: Pulling image (</a:t>
            </a:r>
            <a:r>
              <a:rPr lang="en-US" sz="1900" dirty="0" err="1">
                <a:latin typeface="Consolas" charset="0"/>
                <a:ea typeface="Consolas" charset="0"/>
                <a:cs typeface="Consolas" charset="0"/>
              </a:rPr>
              <a:t>jessie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) from </a:t>
            </a:r>
            <a:r>
              <a:rPr lang="en-US" sz="1900" dirty="0" err="1">
                <a:latin typeface="Consolas" charset="0"/>
                <a:ea typeface="Consolas" charset="0"/>
                <a:cs typeface="Consolas" charset="0"/>
              </a:rPr>
              <a:t>debian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 </a:t>
            </a:r>
            <a:endParaRPr lang="en-US" sz="19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1900" dirty="0" smtClean="0">
                <a:latin typeface="Consolas" charset="0"/>
                <a:ea typeface="Consolas" charset="0"/>
                <a:cs typeface="Consolas" charset="0"/>
              </a:rPr>
              <a:t>d1881793a057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: Download </a:t>
            </a:r>
            <a:r>
              <a:rPr lang="en-US" sz="1900" dirty="0" smtClean="0">
                <a:latin typeface="Consolas" charset="0"/>
                <a:ea typeface="Consolas" charset="0"/>
                <a:cs typeface="Consolas" charset="0"/>
              </a:rPr>
              <a:t>complete</a:t>
            </a:r>
          </a:p>
          <a:p>
            <a:pPr marL="0" indent="0">
              <a:buNone/>
            </a:pPr>
            <a:endParaRPr lang="en-US" sz="190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dirty="0" smtClean="0">
                <a:ea typeface="Consolas" charset="0"/>
                <a:cs typeface="Consolas" charset="0"/>
              </a:rPr>
              <a:t>Docker downloads each layer of the image individually.</a:t>
            </a:r>
            <a:endParaRPr lang="en-US" sz="3500" dirty="0"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53766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tags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Images have tags which define the versions of the image.</a:t>
            </a:r>
          </a:p>
          <a:p>
            <a:pPr lvl="1"/>
            <a:r>
              <a:rPr lang="en-US" dirty="0" smtClean="0"/>
              <a:t>Different versions of Linux distributions</a:t>
            </a:r>
          </a:p>
          <a:p>
            <a:pPr lvl="1"/>
            <a:r>
              <a:rPr lang="en-US" dirty="0" smtClean="0"/>
              <a:t>Different version of application servers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If a tag isn’t specified then the </a:t>
            </a:r>
            <a:r>
              <a:rPr lang="en-US" b="1" dirty="0" smtClean="0"/>
              <a:t>:latest </a:t>
            </a:r>
            <a:r>
              <a:rPr lang="en-US" dirty="0" smtClean="0"/>
              <a:t>tag is used.</a:t>
            </a:r>
          </a:p>
          <a:p>
            <a:endParaRPr lang="en-US" dirty="0" smtClean="0"/>
          </a:p>
          <a:p>
            <a:r>
              <a:rPr lang="en-US" dirty="0" smtClean="0"/>
              <a:t>It’s a good idea to specify a tag when the container is used in production.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14792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 an image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800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Start a new container:</a:t>
            </a:r>
          </a:p>
          <a:p>
            <a:pPr marL="0" indent="0">
              <a:buNone/>
            </a:pP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sz="2600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 run –it </a:t>
            </a:r>
            <a:r>
              <a:rPr lang="en-US" sz="2600" dirty="0" err="1" smtClean="0">
                <a:latin typeface="Consolas" charset="0"/>
                <a:ea typeface="Consolas" charset="0"/>
                <a:cs typeface="Consolas" charset="0"/>
              </a:rPr>
              <a:t>ubuntu</a:t>
            </a: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 bash</a:t>
            </a:r>
          </a:p>
          <a:p>
            <a:endParaRPr lang="en-US" dirty="0" smtClean="0"/>
          </a:p>
          <a:p>
            <a:r>
              <a:rPr lang="en-US" dirty="0" smtClean="0"/>
              <a:t>Install new packages on the container: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root@&lt;id&gt;:#/ apt-get update &amp;&amp; apt-get install </a:t>
            </a:r>
            <a:r>
              <a:rPr lang="en-US" sz="2600" dirty="0" err="1" smtClean="0">
                <a:latin typeface="Consolas" charset="0"/>
                <a:ea typeface="Consolas" charset="0"/>
                <a:cs typeface="Consolas" charset="0"/>
              </a:rPr>
              <a:t>figlet</a:t>
            </a:r>
            <a:endParaRPr lang="en-US" sz="2600" dirty="0" smtClean="0">
              <a:latin typeface="Consolas" charset="0"/>
              <a:ea typeface="Consolas" charset="0"/>
              <a:cs typeface="Consolas" charset="0"/>
            </a:endParaRPr>
          </a:p>
          <a:p>
            <a:endParaRPr lang="en-US" dirty="0" smtClean="0"/>
          </a:p>
          <a:p>
            <a:r>
              <a:rPr lang="en-US" dirty="0" smtClean="0"/>
              <a:t>Exit the container</a:t>
            </a:r>
          </a:p>
          <a:p>
            <a:endParaRPr lang="en-US" dirty="0" smtClean="0"/>
          </a:p>
          <a:p>
            <a:r>
              <a:rPr lang="en-US" dirty="0" smtClean="0"/>
              <a:t>Inspect the container changes by using the 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 diff </a:t>
            </a:r>
            <a:r>
              <a:rPr lang="en-US" dirty="0" smtClean="0"/>
              <a:t>command: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sz="2500" dirty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sz="2500" dirty="0" err="1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500" dirty="0">
                <a:latin typeface="Consolas" charset="0"/>
                <a:ea typeface="Consolas" charset="0"/>
                <a:cs typeface="Consolas" charset="0"/>
              </a:rPr>
              <a:t> diff </a:t>
            </a:r>
            <a:endParaRPr lang="en-US" sz="25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500" dirty="0" smtClean="0">
                <a:latin typeface="Consolas" charset="0"/>
                <a:ea typeface="Consolas" charset="0"/>
                <a:cs typeface="Consolas" charset="0"/>
              </a:rPr>
              <a:t>C </a:t>
            </a:r>
            <a:r>
              <a:rPr lang="en-US" sz="2500" dirty="0">
                <a:latin typeface="Consolas" charset="0"/>
                <a:ea typeface="Consolas" charset="0"/>
                <a:cs typeface="Consolas" charset="0"/>
              </a:rPr>
              <a:t>/root </a:t>
            </a:r>
            <a:endParaRPr lang="en-US" sz="25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500" dirty="0" smtClean="0">
                <a:latin typeface="Consolas" charset="0"/>
                <a:ea typeface="Consolas" charset="0"/>
                <a:cs typeface="Consolas" charset="0"/>
              </a:rPr>
              <a:t>A </a:t>
            </a:r>
            <a:r>
              <a:rPr lang="en-US" sz="2500" dirty="0">
                <a:latin typeface="Consolas" charset="0"/>
                <a:ea typeface="Consolas" charset="0"/>
                <a:cs typeface="Consolas" charset="0"/>
              </a:rPr>
              <a:t>/root/.</a:t>
            </a:r>
            <a:r>
              <a:rPr lang="en-US" sz="2500" dirty="0" err="1">
                <a:latin typeface="Consolas" charset="0"/>
                <a:ea typeface="Consolas" charset="0"/>
                <a:cs typeface="Consolas" charset="0"/>
              </a:rPr>
              <a:t>bash_history</a:t>
            </a:r>
            <a:r>
              <a:rPr lang="en-US" sz="2500" dirty="0">
                <a:latin typeface="Consolas" charset="0"/>
                <a:ea typeface="Consolas" charset="0"/>
                <a:cs typeface="Consolas" charset="0"/>
              </a:rPr>
              <a:t> </a:t>
            </a:r>
            <a:endParaRPr lang="en-US" sz="25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500" dirty="0" smtClean="0">
                <a:latin typeface="Consolas" charset="0"/>
                <a:ea typeface="Consolas" charset="0"/>
                <a:cs typeface="Consolas" charset="0"/>
              </a:rPr>
              <a:t>C </a:t>
            </a:r>
            <a:r>
              <a:rPr lang="en-US" sz="2500" dirty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sz="2500" dirty="0" err="1">
                <a:latin typeface="Consolas" charset="0"/>
                <a:ea typeface="Consolas" charset="0"/>
                <a:cs typeface="Consolas" charset="0"/>
              </a:rPr>
              <a:t>tmp</a:t>
            </a:r>
            <a:r>
              <a:rPr lang="en-US" sz="2500" dirty="0">
                <a:latin typeface="Consolas" charset="0"/>
                <a:ea typeface="Consolas" charset="0"/>
                <a:cs typeface="Consolas" charset="0"/>
              </a:rPr>
              <a:t> </a:t>
            </a:r>
            <a:endParaRPr lang="en-US" sz="25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500" dirty="0" smtClean="0">
                <a:latin typeface="Consolas" charset="0"/>
                <a:ea typeface="Consolas" charset="0"/>
                <a:cs typeface="Consolas" charset="0"/>
              </a:rPr>
              <a:t>C </a:t>
            </a:r>
            <a:r>
              <a:rPr lang="en-US" sz="2500" dirty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sz="2500" dirty="0" err="1">
                <a:latin typeface="Consolas" charset="0"/>
                <a:ea typeface="Consolas" charset="0"/>
                <a:cs typeface="Consolas" charset="0"/>
              </a:rPr>
              <a:t>usr</a:t>
            </a:r>
            <a:r>
              <a:rPr lang="en-US" sz="2500" dirty="0">
                <a:latin typeface="Consolas" charset="0"/>
                <a:ea typeface="Consolas" charset="0"/>
                <a:cs typeface="Consolas" charset="0"/>
              </a:rPr>
              <a:t> </a:t>
            </a:r>
            <a:endParaRPr lang="en-US" sz="25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500" dirty="0" smtClean="0">
                <a:latin typeface="Consolas" charset="0"/>
                <a:ea typeface="Consolas" charset="0"/>
                <a:cs typeface="Consolas" charset="0"/>
              </a:rPr>
              <a:t>C </a:t>
            </a:r>
            <a:r>
              <a:rPr lang="en-US" sz="2500" dirty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sz="2500" dirty="0" err="1">
                <a:latin typeface="Consolas" charset="0"/>
                <a:ea typeface="Consolas" charset="0"/>
                <a:cs typeface="Consolas" charset="0"/>
              </a:rPr>
              <a:t>usr</a:t>
            </a:r>
            <a:r>
              <a:rPr lang="en-US" sz="2500" dirty="0">
                <a:latin typeface="Consolas" charset="0"/>
                <a:ea typeface="Consolas" charset="0"/>
                <a:cs typeface="Consolas" charset="0"/>
              </a:rPr>
              <a:t>/bin </a:t>
            </a:r>
            <a:endParaRPr lang="en-US" sz="25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500" dirty="0" smtClean="0">
                <a:latin typeface="Consolas" charset="0"/>
                <a:ea typeface="Consolas" charset="0"/>
                <a:cs typeface="Consolas" charset="0"/>
              </a:rPr>
              <a:t>A </a:t>
            </a:r>
            <a:r>
              <a:rPr lang="en-US" sz="2500" dirty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sz="2500" dirty="0" err="1" smtClean="0">
                <a:latin typeface="Consolas" charset="0"/>
                <a:ea typeface="Consolas" charset="0"/>
                <a:cs typeface="Consolas" charset="0"/>
              </a:rPr>
              <a:t>usr</a:t>
            </a:r>
            <a:r>
              <a:rPr lang="en-US" sz="2500" dirty="0" smtClean="0">
                <a:latin typeface="Consolas" charset="0"/>
                <a:ea typeface="Consolas" charset="0"/>
                <a:cs typeface="Consolas" charset="0"/>
              </a:rPr>
              <a:t>/bin/</a:t>
            </a:r>
            <a:r>
              <a:rPr lang="en-US" sz="2500" dirty="0" err="1" smtClean="0">
                <a:latin typeface="Consolas" charset="0"/>
                <a:ea typeface="Consolas" charset="0"/>
                <a:cs typeface="Consolas" charset="0"/>
              </a:rPr>
              <a:t>figlet</a:t>
            </a:r>
            <a:endParaRPr lang="en-US" sz="25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is-IS" sz="2500" dirty="0" smtClean="0">
                <a:latin typeface="Consolas" charset="0"/>
                <a:ea typeface="Consolas" charset="0"/>
                <a:cs typeface="Consolas" charset="0"/>
              </a:rPr>
              <a:t>…</a:t>
            </a:r>
            <a:endParaRPr lang="en-US" sz="2500" dirty="0">
              <a:latin typeface="Consolas" charset="0"/>
              <a:ea typeface="Consolas" charset="0"/>
              <a:cs typeface="Consolas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43388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 an image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86350"/>
          </a:xfrm>
        </p:spPr>
        <p:txBody>
          <a:bodyPr>
            <a:normAutofit fontScale="70000" lnSpcReduction="20000"/>
          </a:bodyPr>
          <a:lstStyle/>
          <a:p>
            <a:r>
              <a:rPr lang="en-US" sz="3400" dirty="0" smtClean="0"/>
              <a:t>Create the new image layer based on the changes using the </a:t>
            </a:r>
            <a:r>
              <a:rPr lang="en-US" sz="3400" b="1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3400" b="1" dirty="0" smtClean="0">
                <a:latin typeface="Consolas" charset="0"/>
                <a:ea typeface="Consolas" charset="0"/>
                <a:cs typeface="Consolas" charset="0"/>
              </a:rPr>
              <a:t> commit </a:t>
            </a:r>
            <a:r>
              <a:rPr lang="en-US" sz="3400" dirty="0" smtClean="0"/>
              <a:t>command: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sz="2600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 commit &lt;container ID&gt;</a:t>
            </a:r>
          </a:p>
          <a:p>
            <a:pPr marL="0" indent="0">
              <a:buNone/>
            </a:pP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3400" dirty="0" smtClean="0">
                <a:ea typeface="Consolas" charset="0"/>
                <a:cs typeface="Consolas" charset="0"/>
              </a:rPr>
              <a:t>The output from the commit command is the new image ID. </a:t>
            </a:r>
          </a:p>
          <a:p>
            <a:pPr marL="0" indent="0">
              <a:buNone/>
            </a:pPr>
            <a:endParaRPr lang="en-US" dirty="0"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$</a:t>
            </a:r>
            <a:r>
              <a:rPr lang="en-US" sz="2600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 run –it 48da</a:t>
            </a:r>
          </a:p>
          <a:p>
            <a:pPr marL="0" indent="0">
              <a:buNone/>
            </a:pP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root@3db4b8954811:/# </a:t>
            </a:r>
            <a:r>
              <a:rPr lang="en-US" sz="2600" dirty="0" err="1">
                <a:latin typeface="Consolas" charset="0"/>
                <a:ea typeface="Consolas" charset="0"/>
                <a:cs typeface="Consolas" charset="0"/>
              </a:rPr>
              <a:t>figlet</a:t>
            </a: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hello</a:t>
            </a:r>
          </a:p>
          <a:p>
            <a:pPr marL="0" indent="0">
              <a:buNone/>
            </a:pP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3400" dirty="0" smtClean="0">
                <a:ea typeface="Consolas" charset="0"/>
                <a:cs typeface="Consolas" charset="0"/>
              </a:rPr>
              <a:t>We can also tag the image to make it easier to use:</a:t>
            </a:r>
          </a:p>
          <a:p>
            <a:endParaRPr lang="en-US" dirty="0"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sz="2600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 tag &lt;new image ID&gt; </a:t>
            </a:r>
            <a:r>
              <a:rPr lang="en-US" sz="2600" dirty="0" err="1" smtClean="0">
                <a:latin typeface="Consolas" charset="0"/>
                <a:ea typeface="Consolas" charset="0"/>
                <a:cs typeface="Consolas" charset="0"/>
              </a:rPr>
              <a:t>figlet</a:t>
            </a:r>
            <a:endParaRPr lang="en-US" sz="26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sz="2600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 commit &lt;</a:t>
            </a:r>
            <a:r>
              <a:rPr lang="en-US" sz="2600" dirty="0" err="1" smtClean="0">
                <a:latin typeface="Consolas" charset="0"/>
                <a:ea typeface="Consolas" charset="0"/>
                <a:cs typeface="Consolas" charset="0"/>
              </a:rPr>
              <a:t>containerID</a:t>
            </a: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&gt; </a:t>
            </a:r>
            <a:r>
              <a:rPr lang="en-US" sz="2600" dirty="0" err="1" smtClean="0">
                <a:latin typeface="Consolas" charset="0"/>
                <a:ea typeface="Consolas" charset="0"/>
                <a:cs typeface="Consolas" charset="0"/>
              </a:rPr>
              <a:t>figlet</a:t>
            </a:r>
            <a:endParaRPr lang="en-US" sz="2600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478459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Dockerfile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05400"/>
          </a:xfrm>
        </p:spPr>
        <p:txBody>
          <a:bodyPr>
            <a:normAutofit fontScale="62500" lnSpcReduction="20000"/>
          </a:bodyPr>
          <a:lstStyle/>
          <a:p>
            <a:r>
              <a:rPr lang="en-US" sz="3800" dirty="0" smtClean="0"/>
              <a:t>Building Docker images by hand is tedious and error-prone.</a:t>
            </a:r>
          </a:p>
          <a:p>
            <a:endParaRPr lang="en-US" sz="3800" dirty="0" smtClean="0"/>
          </a:p>
          <a:p>
            <a:r>
              <a:rPr lang="en-US" sz="3800" dirty="0" smtClean="0"/>
              <a:t>A </a:t>
            </a:r>
            <a:r>
              <a:rPr lang="en-US" sz="3800" dirty="0" err="1" smtClean="0"/>
              <a:t>Dockerfile</a:t>
            </a:r>
            <a:r>
              <a:rPr lang="en-US" sz="3800" dirty="0" smtClean="0"/>
              <a:t> provides a recipe to build images using code in a text file.</a:t>
            </a:r>
          </a:p>
          <a:p>
            <a:endParaRPr lang="en-US" sz="3800" dirty="0" smtClean="0"/>
          </a:p>
          <a:p>
            <a:r>
              <a:rPr lang="en-US" sz="3800" dirty="0" smtClean="0"/>
              <a:t>The </a:t>
            </a:r>
            <a:r>
              <a:rPr lang="en-US" sz="3800" b="1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3800" b="1" dirty="0" smtClean="0">
                <a:latin typeface="Consolas" charset="0"/>
                <a:ea typeface="Consolas" charset="0"/>
                <a:cs typeface="Consolas" charset="0"/>
              </a:rPr>
              <a:t> build –t &lt;</a:t>
            </a:r>
            <a:r>
              <a:rPr lang="en-US" sz="3800" b="1" dirty="0" err="1" smtClean="0">
                <a:latin typeface="Consolas" charset="0"/>
                <a:ea typeface="Consolas" charset="0"/>
                <a:cs typeface="Consolas" charset="0"/>
              </a:rPr>
              <a:t>tagname</a:t>
            </a:r>
            <a:r>
              <a:rPr lang="en-US" sz="3800" b="1" dirty="0" smtClean="0">
                <a:latin typeface="Consolas" charset="0"/>
                <a:ea typeface="Consolas" charset="0"/>
                <a:cs typeface="Consolas" charset="0"/>
              </a:rPr>
              <a:t>&gt; . </a:t>
            </a:r>
            <a:r>
              <a:rPr lang="en-US" sz="3800" dirty="0" smtClean="0"/>
              <a:t>command is used to build an image from a </a:t>
            </a:r>
            <a:r>
              <a:rPr lang="en-US" sz="3800" dirty="0" err="1" smtClean="0"/>
              <a:t>Dockerfile</a:t>
            </a:r>
            <a:r>
              <a:rPr lang="en-US" sz="3800" dirty="0" smtClean="0"/>
              <a:t>.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sz="2900" dirty="0" smtClean="0">
                <a:latin typeface="Consolas" charset="0"/>
                <a:ea typeface="Consolas" charset="0"/>
                <a:cs typeface="Consolas" charset="0"/>
              </a:rPr>
              <a:t># </a:t>
            </a:r>
            <a:r>
              <a:rPr lang="en-US" sz="2900" dirty="0" err="1" smtClean="0">
                <a:latin typeface="Consolas" charset="0"/>
                <a:ea typeface="Consolas" charset="0"/>
                <a:cs typeface="Consolas" charset="0"/>
              </a:rPr>
              <a:t>Dockerfile</a:t>
            </a:r>
            <a:endParaRPr lang="en-US" sz="29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900" dirty="0" smtClean="0">
                <a:latin typeface="Consolas" charset="0"/>
                <a:ea typeface="Consolas" charset="0"/>
                <a:cs typeface="Consolas" charset="0"/>
              </a:rPr>
              <a:t>FROM </a:t>
            </a:r>
            <a:r>
              <a:rPr lang="en-US" sz="2900" dirty="0" err="1" smtClean="0">
                <a:latin typeface="Consolas" charset="0"/>
                <a:ea typeface="Consolas" charset="0"/>
                <a:cs typeface="Consolas" charset="0"/>
              </a:rPr>
              <a:t>ubuntu</a:t>
            </a:r>
            <a:endParaRPr lang="en-US" sz="29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900" dirty="0" smtClean="0">
                <a:latin typeface="Consolas" charset="0"/>
                <a:ea typeface="Consolas" charset="0"/>
                <a:cs typeface="Consolas" charset="0"/>
              </a:rPr>
              <a:t>RUN apt-get update -y</a:t>
            </a:r>
          </a:p>
          <a:p>
            <a:pPr marL="0" indent="0">
              <a:buNone/>
            </a:pPr>
            <a:r>
              <a:rPr lang="en-US" sz="2900" dirty="0" smtClean="0">
                <a:latin typeface="Consolas" charset="0"/>
                <a:ea typeface="Consolas" charset="0"/>
                <a:cs typeface="Consolas" charset="0"/>
              </a:rPr>
              <a:t>RUN apt-get install –y </a:t>
            </a:r>
            <a:r>
              <a:rPr lang="en-US" sz="2900" dirty="0" err="1" smtClean="0">
                <a:latin typeface="Consolas" charset="0"/>
                <a:ea typeface="Consolas" charset="0"/>
                <a:cs typeface="Consolas" charset="0"/>
              </a:rPr>
              <a:t>figlet</a:t>
            </a:r>
            <a:endParaRPr lang="en-US" sz="29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en-US" dirty="0"/>
          </a:p>
          <a:p>
            <a:r>
              <a:rPr lang="en-US" sz="3400" dirty="0" smtClean="0"/>
              <a:t>FROM specifies the base image</a:t>
            </a:r>
          </a:p>
          <a:p>
            <a:r>
              <a:rPr lang="en-US" sz="3400" dirty="0" smtClean="0"/>
              <a:t>RUN lines are executed by Docker on the container during the build.</a:t>
            </a:r>
          </a:p>
          <a:p>
            <a:r>
              <a:rPr lang="en-US" sz="3400" dirty="0" smtClean="0"/>
              <a:t>RUN commands must be non-interactive.</a:t>
            </a:r>
            <a:endParaRPr lang="en-US" sz="3400" dirty="0"/>
          </a:p>
        </p:txBody>
      </p:sp>
    </p:spTree>
    <p:extLst>
      <p:ext uri="{BB962C8B-B14F-4D97-AF65-F5344CB8AC3E}">
        <p14:creationId xmlns:p14="http://schemas.microsoft.com/office/powerpoint/2010/main" val="2238961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Matrix from Hell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5471001"/>
              </p:ext>
            </p:extLst>
          </p:nvPr>
        </p:nvGraphicFramePr>
        <p:xfrm>
          <a:off x="961434" y="1631301"/>
          <a:ext cx="7725366" cy="403748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87561"/>
                <a:gridCol w="1287561"/>
                <a:gridCol w="1287561"/>
                <a:gridCol w="1287561"/>
                <a:gridCol w="1287561"/>
                <a:gridCol w="1287561"/>
              </a:tblGrid>
              <a:tr h="800389">
                <a:tc>
                  <a:txBody>
                    <a:bodyPr/>
                    <a:lstStyle/>
                    <a:p>
                      <a:pPr algn="ctr"/>
                      <a:endParaRPr lang="en-US" sz="1400" dirty="0" smtClean="0"/>
                    </a:p>
                    <a:p>
                      <a:pPr algn="ctr"/>
                      <a:r>
                        <a:rPr lang="en-US" sz="1400" dirty="0" smtClean="0"/>
                        <a:t>Static website</a:t>
                      </a:r>
                      <a:endParaRPr lang="en-US" sz="14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sz="4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</a:tr>
              <a:tr h="604010">
                <a:tc>
                  <a:txBody>
                    <a:bodyPr/>
                    <a:lstStyle/>
                    <a:p>
                      <a:endParaRPr lang="en-US" sz="1400" dirty="0" smtClean="0"/>
                    </a:p>
                    <a:p>
                      <a:r>
                        <a:rPr lang="en-US" sz="1400" dirty="0" smtClean="0"/>
                        <a:t>Queue</a:t>
                      </a:r>
                    </a:p>
                    <a:p>
                      <a:endParaRPr lang="en-US" sz="1400" dirty="0" smtClean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</a:tr>
              <a:tr h="604010">
                <a:tc>
                  <a:txBody>
                    <a:bodyPr/>
                    <a:lstStyle/>
                    <a:p>
                      <a:endParaRPr lang="en-US" sz="1400" dirty="0" smtClean="0"/>
                    </a:p>
                    <a:p>
                      <a:r>
                        <a:rPr lang="en-US" sz="1400" dirty="0" smtClean="0"/>
                        <a:t>Analytics</a:t>
                      </a:r>
                    </a:p>
                    <a:p>
                      <a:endParaRPr lang="en-US" sz="1400" dirty="0" smtClean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</a:tr>
              <a:tr h="604010">
                <a:tc>
                  <a:txBody>
                    <a:bodyPr/>
                    <a:lstStyle/>
                    <a:p>
                      <a:endParaRPr lang="en-US" sz="1400" dirty="0" smtClean="0"/>
                    </a:p>
                    <a:p>
                      <a:r>
                        <a:rPr lang="en-US" sz="1400" dirty="0" smtClean="0"/>
                        <a:t>Web</a:t>
                      </a:r>
                      <a:r>
                        <a:rPr lang="en-US" sz="1400" baseline="0" dirty="0" smtClean="0"/>
                        <a:t> API</a:t>
                      </a:r>
                    </a:p>
                    <a:p>
                      <a:endParaRPr lang="en-US" sz="1400" baseline="0" dirty="0" smtClean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</a:tr>
              <a:tr h="104253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Development VM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QA Server</a:t>
                      </a:r>
                      <a:endParaRPr lang="en-US" sz="1400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Public Cloud</a:t>
                      </a:r>
                      <a:endParaRPr lang="en-US" sz="1400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Production servers</a:t>
                      </a:r>
                      <a:endParaRPr lang="en-US" sz="1400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Developer laptop</a:t>
                      </a:r>
                      <a:endParaRPr lang="en-US" sz="1400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10" y="1783121"/>
            <a:ext cx="407916" cy="46972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823" y="2554332"/>
            <a:ext cx="410803" cy="47304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11" y="3293121"/>
            <a:ext cx="407916" cy="46972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11" y="3985898"/>
            <a:ext cx="407915" cy="469721"/>
          </a:xfrm>
          <a:prstGeom prst="rect">
            <a:avLst/>
          </a:prstGeom>
        </p:spPr>
      </p:pic>
      <p:pic>
        <p:nvPicPr>
          <p:cNvPr id="10" name="Picture 9" descr="Traditional-Servers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2402" y="4937266"/>
            <a:ext cx="731520" cy="731520"/>
          </a:xfrm>
          <a:prstGeom prst="rect">
            <a:avLst/>
          </a:prstGeom>
        </p:spPr>
      </p:pic>
      <p:pic>
        <p:nvPicPr>
          <p:cNvPr id="11" name="Picture 10" descr="Traditional-Servers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3749" y="4937266"/>
            <a:ext cx="731520" cy="731520"/>
          </a:xfrm>
          <a:prstGeom prst="rect">
            <a:avLst/>
          </a:prstGeom>
        </p:spPr>
      </p:pic>
      <p:pic>
        <p:nvPicPr>
          <p:cNvPr id="12" name="Picture 11" descr="AWS-Cloud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0347" y="4937266"/>
            <a:ext cx="731520" cy="731520"/>
          </a:xfrm>
          <a:prstGeom prst="rect">
            <a:avLst/>
          </a:prstGeom>
        </p:spPr>
      </p:pic>
      <p:pic>
        <p:nvPicPr>
          <p:cNvPr id="13" name="Picture 12" descr="Forums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0028" y="5056700"/>
            <a:ext cx="623308" cy="623308"/>
          </a:xfrm>
          <a:prstGeom prst="rect">
            <a:avLst/>
          </a:prstGeom>
        </p:spPr>
      </p:pic>
      <p:pic>
        <p:nvPicPr>
          <p:cNvPr id="14" name="Picture 13" descr="AWS-Management-Console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8774" y="5056700"/>
            <a:ext cx="623308" cy="623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515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Building </a:t>
            </a:r>
            <a:r>
              <a:rPr lang="en-US" dirty="0" err="1" smtClean="0"/>
              <a:t>Dockerfile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1015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1900" dirty="0" smtClean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sz="1900" dirty="0" err="1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 build -t </a:t>
            </a:r>
            <a:r>
              <a:rPr lang="en-US" sz="1900" dirty="0" err="1" smtClean="0">
                <a:latin typeface="Consolas" charset="0"/>
                <a:ea typeface="Consolas" charset="0"/>
                <a:cs typeface="Consolas" charset="0"/>
              </a:rPr>
              <a:t>figlet</a:t>
            </a:r>
            <a:r>
              <a:rPr lang="en-US" sz="1900" dirty="0" smtClean="0">
                <a:latin typeface="Consolas" charset="0"/>
                <a:ea typeface="Consolas" charset="0"/>
                <a:cs typeface="Consolas" charset="0"/>
              </a:rPr>
              <a:t> .</a:t>
            </a:r>
          </a:p>
          <a:p>
            <a:pPr marL="0" indent="0">
              <a:buNone/>
            </a:pPr>
            <a:r>
              <a:rPr lang="en-US" sz="1900" dirty="0" smtClean="0">
                <a:latin typeface="Consolas" charset="0"/>
                <a:ea typeface="Consolas" charset="0"/>
                <a:cs typeface="Consolas" charset="0"/>
              </a:rPr>
              <a:t>Sending 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build context to Docker daemon 2.048 </a:t>
            </a:r>
            <a:r>
              <a:rPr lang="en-US" sz="1900" dirty="0" smtClean="0">
                <a:latin typeface="Consolas" charset="0"/>
                <a:ea typeface="Consolas" charset="0"/>
                <a:cs typeface="Consolas" charset="0"/>
              </a:rPr>
              <a:t>kB</a:t>
            </a:r>
          </a:p>
          <a:p>
            <a:pPr marL="0" indent="0">
              <a:buNone/>
            </a:pPr>
            <a:r>
              <a:rPr lang="en-US" sz="1900" dirty="0" smtClean="0">
                <a:latin typeface="Consolas" charset="0"/>
                <a:ea typeface="Consolas" charset="0"/>
                <a:cs typeface="Consolas" charset="0"/>
              </a:rPr>
              <a:t>Step 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1 : FROM </a:t>
            </a:r>
            <a:r>
              <a:rPr lang="en-US" sz="1900" dirty="0" err="1">
                <a:latin typeface="Consolas" charset="0"/>
                <a:ea typeface="Consolas" charset="0"/>
                <a:cs typeface="Consolas" charset="0"/>
              </a:rPr>
              <a:t>ubuntu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 ---&gt; </a:t>
            </a:r>
            <a:r>
              <a:rPr lang="en-US" sz="1900" dirty="0" smtClean="0">
                <a:latin typeface="Consolas" charset="0"/>
                <a:ea typeface="Consolas" charset="0"/>
                <a:cs typeface="Consolas" charset="0"/>
              </a:rPr>
              <a:t>bd3d4369aebc</a:t>
            </a:r>
          </a:p>
          <a:p>
            <a:pPr marL="0" indent="0">
              <a:buNone/>
            </a:pPr>
            <a:r>
              <a:rPr lang="en-US" sz="1900" dirty="0" smtClean="0">
                <a:latin typeface="Consolas" charset="0"/>
                <a:ea typeface="Consolas" charset="0"/>
                <a:cs typeface="Consolas" charset="0"/>
              </a:rPr>
              <a:t>Step 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2 : RUN apt-get update -y ---&gt; Running in </a:t>
            </a:r>
            <a:r>
              <a:rPr lang="en-US" sz="1900" dirty="0" smtClean="0">
                <a:latin typeface="Consolas" charset="0"/>
                <a:ea typeface="Consolas" charset="0"/>
                <a:cs typeface="Consolas" charset="0"/>
              </a:rPr>
              <a:t>6f1ae6f02080</a:t>
            </a:r>
          </a:p>
          <a:p>
            <a:pPr marL="0" indent="0">
              <a:buNone/>
            </a:pPr>
            <a:r>
              <a:rPr lang="is-IS" sz="1900" dirty="0" smtClean="0">
                <a:latin typeface="Consolas" charset="0"/>
                <a:ea typeface="Consolas" charset="0"/>
                <a:cs typeface="Consolas" charset="0"/>
              </a:rPr>
              <a:t>…</a:t>
            </a:r>
          </a:p>
          <a:p>
            <a:pPr marL="0" indent="0">
              <a:buNone/>
            </a:pP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Removing intermediate container </a:t>
            </a:r>
            <a:r>
              <a:rPr lang="en-US" sz="1900" dirty="0" smtClean="0">
                <a:latin typeface="Consolas" charset="0"/>
                <a:ea typeface="Consolas" charset="0"/>
                <a:cs typeface="Consolas" charset="0"/>
              </a:rPr>
              <a:t>6f1ae6f02080</a:t>
            </a:r>
          </a:p>
          <a:p>
            <a:pPr marL="0" indent="0">
              <a:buNone/>
            </a:pPr>
            <a:endParaRPr lang="en-US" sz="1800" dirty="0">
              <a:ea typeface="Consolas" charset="0"/>
              <a:cs typeface="Consolas" charset="0"/>
            </a:endParaRPr>
          </a:p>
          <a:p>
            <a:r>
              <a:rPr lang="en-US" sz="2400" dirty="0" smtClean="0">
                <a:ea typeface="Consolas" charset="0"/>
                <a:cs typeface="Consolas" charset="0"/>
              </a:rPr>
              <a:t>Sends build context ( . </a:t>
            </a:r>
            <a:r>
              <a:rPr lang="en-US" sz="2400" dirty="0">
                <a:ea typeface="Consolas" charset="0"/>
                <a:cs typeface="Consolas" charset="0"/>
              </a:rPr>
              <a:t>d</a:t>
            </a:r>
            <a:r>
              <a:rPr lang="en-US" sz="2400" dirty="0" smtClean="0">
                <a:ea typeface="Consolas" charset="0"/>
                <a:cs typeface="Consolas" charset="0"/>
              </a:rPr>
              <a:t>irectory) to </a:t>
            </a:r>
            <a:r>
              <a:rPr lang="en-US" sz="2400" dirty="0" err="1" smtClean="0">
                <a:ea typeface="Consolas" charset="0"/>
                <a:cs typeface="Consolas" charset="0"/>
              </a:rPr>
              <a:t>docker</a:t>
            </a:r>
            <a:r>
              <a:rPr lang="en-US" sz="2400" dirty="0" smtClean="0">
                <a:ea typeface="Consolas" charset="0"/>
                <a:cs typeface="Consolas" charset="0"/>
              </a:rPr>
              <a:t> daemon as an archive.</a:t>
            </a:r>
          </a:p>
          <a:p>
            <a:r>
              <a:rPr lang="en-US" sz="2400" dirty="0" smtClean="0">
                <a:ea typeface="Consolas" charset="0"/>
                <a:cs typeface="Consolas" charset="0"/>
              </a:rPr>
              <a:t>Remote machine can build the image using local files.</a:t>
            </a:r>
          </a:p>
          <a:p>
            <a:r>
              <a:rPr lang="en-US" sz="2400" dirty="0" smtClean="0">
                <a:ea typeface="Consolas" charset="0"/>
                <a:cs typeface="Consolas" charset="0"/>
              </a:rPr>
              <a:t>A container (bd3d4369aebc) is created from the base </a:t>
            </a:r>
            <a:r>
              <a:rPr lang="en-US" sz="2400" dirty="0" err="1" smtClean="0">
                <a:ea typeface="Consolas" charset="0"/>
                <a:cs typeface="Consolas" charset="0"/>
              </a:rPr>
              <a:t>ubuntu</a:t>
            </a:r>
            <a:r>
              <a:rPr lang="en-US" sz="2400" dirty="0" smtClean="0">
                <a:ea typeface="Consolas" charset="0"/>
                <a:cs typeface="Consolas" charset="0"/>
              </a:rPr>
              <a:t> image.</a:t>
            </a:r>
          </a:p>
          <a:p>
            <a:r>
              <a:rPr lang="en-US" sz="2400" dirty="0" smtClean="0">
                <a:ea typeface="Consolas" charset="0"/>
                <a:cs typeface="Consolas" charset="0"/>
              </a:rPr>
              <a:t>The RUN command is executed and the container is committed to an image (6f1ae6f02080)</a:t>
            </a:r>
          </a:p>
          <a:p>
            <a:r>
              <a:rPr lang="en-US" sz="2400" dirty="0" smtClean="0">
                <a:ea typeface="Consolas" charset="0"/>
                <a:cs typeface="Consolas" charset="0"/>
              </a:rPr>
              <a:t>Intermediate 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container (6f1ae6f02080) is removed.</a:t>
            </a:r>
          </a:p>
          <a:p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Docker builds up image and removes intermediate (temporary) layers during the process.</a:t>
            </a:r>
            <a:endParaRPr lang="en-US" sz="2400" dirty="0" smtClean="0">
              <a:ea typeface="Consolas" charset="0"/>
              <a:cs typeface="Consolas" charset="0"/>
            </a:endParaRPr>
          </a:p>
          <a:p>
            <a:endParaRPr lang="en-US" sz="1800" dirty="0"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582987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Caching system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7205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If we run the </a:t>
            </a:r>
            <a:r>
              <a:rPr lang="en-US" dirty="0" err="1" smtClean="0"/>
              <a:t>Dockerfile</a:t>
            </a:r>
            <a:r>
              <a:rPr lang="en-US" dirty="0" smtClean="0"/>
              <a:t> build again, it will happen almost instantaneously.</a:t>
            </a:r>
          </a:p>
          <a:p>
            <a:endParaRPr lang="en-US" dirty="0"/>
          </a:p>
          <a:p>
            <a:r>
              <a:rPr lang="en-US" dirty="0" smtClean="0"/>
              <a:t>Docker caches a snapshot of each intermediate image after each build step.</a:t>
            </a:r>
          </a:p>
          <a:p>
            <a:endParaRPr lang="en-US" dirty="0" smtClean="0"/>
          </a:p>
          <a:p>
            <a:r>
              <a:rPr lang="en-US" dirty="0" smtClean="0"/>
              <a:t>While executing a build, Docker checks to see if it has already built the sequence of commands.</a:t>
            </a:r>
          </a:p>
          <a:p>
            <a:endParaRPr lang="en-US" dirty="0"/>
          </a:p>
          <a:p>
            <a:r>
              <a:rPr lang="en-US" dirty="0" smtClean="0"/>
              <a:t>You can force a rebuild using the </a:t>
            </a:r>
            <a:br>
              <a:rPr lang="en-US" dirty="0" smtClean="0"/>
            </a:b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 build --no-cache </a:t>
            </a:r>
            <a:r>
              <a:rPr lang="en-US" dirty="0" smtClean="0"/>
              <a:t>command.</a:t>
            </a:r>
          </a:p>
          <a:p>
            <a:endParaRPr lang="en-US" dirty="0"/>
          </a:p>
          <a:p>
            <a:r>
              <a:rPr lang="en-US" dirty="0" smtClean="0"/>
              <a:t>The 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 history &lt;image&gt; </a:t>
            </a:r>
            <a:r>
              <a:rPr lang="en-US" dirty="0" smtClean="0"/>
              <a:t>command lists all the layers within an image.</a:t>
            </a:r>
          </a:p>
        </p:txBody>
      </p:sp>
    </p:spTree>
    <p:extLst>
      <p:ext uri="{BB962C8B-B14F-4D97-AF65-F5344CB8AC3E}">
        <p14:creationId xmlns:p14="http://schemas.microsoft.com/office/powerpoint/2010/main" val="152739108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Dockerfile</a:t>
            </a:r>
            <a:r>
              <a:rPr lang="en-US" dirty="0" smtClean="0"/>
              <a:t> command: CMD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05400"/>
          </a:xfrm>
        </p:spPr>
        <p:txBody>
          <a:bodyPr>
            <a:normAutofit fontScale="77500" lnSpcReduction="20000"/>
          </a:bodyPr>
          <a:lstStyle/>
          <a:p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CMD </a:t>
            </a:r>
            <a:r>
              <a:rPr lang="en-US" dirty="0" smtClean="0"/>
              <a:t>: defines a default command to run when the container is started.</a:t>
            </a:r>
          </a:p>
          <a:p>
            <a:pPr lvl="1"/>
            <a:r>
              <a:rPr lang="en-US" dirty="0" smtClean="0"/>
              <a:t>Can appear at any point in the </a:t>
            </a:r>
            <a:r>
              <a:rPr lang="en-US" dirty="0" err="1" smtClean="0"/>
              <a:t>Dockerfile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Each CMD will override the previous one.</a:t>
            </a:r>
          </a:p>
          <a:p>
            <a:pPr lvl="1"/>
            <a:endParaRPr lang="en-US" dirty="0" smtClean="0"/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FROM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ubuntu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RUN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apt-get update 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RUN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apt-get install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figlet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CMD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figlet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-f script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hello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We can always override the CMD when running Docker by specifying a default command (bash):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run -t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figlet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bash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518709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Dockerfile</a:t>
            </a:r>
            <a:r>
              <a:rPr lang="en-US" dirty="0" smtClean="0"/>
              <a:t> command: FROM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05400"/>
          </a:xfrm>
        </p:spPr>
        <p:txBody>
          <a:bodyPr>
            <a:normAutofit/>
          </a:bodyPr>
          <a:lstStyle/>
          <a:p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FROM</a:t>
            </a:r>
            <a:r>
              <a:rPr lang="en-US" dirty="0" smtClean="0"/>
              <a:t>: defines the base image for the container.</a:t>
            </a:r>
          </a:p>
          <a:p>
            <a:pPr lvl="1"/>
            <a:r>
              <a:rPr lang="en-US" dirty="0" smtClean="0"/>
              <a:t>Must be the </a:t>
            </a:r>
            <a:r>
              <a:rPr lang="en-US" u="sng" dirty="0" smtClean="0"/>
              <a:t>first</a:t>
            </a:r>
            <a:r>
              <a:rPr lang="en-US" dirty="0" smtClean="0"/>
              <a:t> instruction after comments.</a:t>
            </a:r>
          </a:p>
          <a:p>
            <a:pPr lvl="1"/>
            <a:r>
              <a:rPr lang="en-US" dirty="0" smtClean="0"/>
              <a:t>Lines starting with # are treated as comments.</a:t>
            </a:r>
          </a:p>
          <a:p>
            <a:pPr lvl="1"/>
            <a:r>
              <a:rPr lang="en-US" dirty="0" smtClean="0"/>
              <a:t>Can be specified more than once to build multiple images.</a:t>
            </a:r>
          </a:p>
          <a:p>
            <a:pPr lvl="1"/>
            <a:endParaRPr lang="en-US" dirty="0" smtClean="0"/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FROM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ubuntu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FROM training/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sinatra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023746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Dockerfile</a:t>
            </a:r>
            <a:r>
              <a:rPr lang="en-US" dirty="0" smtClean="0"/>
              <a:t> command: ENTRYPOINT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800"/>
          </a:xfrm>
        </p:spPr>
        <p:txBody>
          <a:bodyPr>
            <a:normAutofit fontScale="62500" lnSpcReduction="20000"/>
          </a:bodyPr>
          <a:lstStyle/>
          <a:p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ENTRYPOINT</a:t>
            </a:r>
            <a:r>
              <a:rPr lang="en-US" dirty="0" smtClean="0"/>
              <a:t> : specifies a base command to run with optional parameters.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FROM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ubuntu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RUN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apt-get update 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RUN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apt-get install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figlet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ENTRYPOINT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["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figlet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", "-f", "script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"]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Command line arguments are appended to ENTRYPOINT parameters.</a:t>
            </a:r>
          </a:p>
          <a:p>
            <a:r>
              <a:rPr lang="en-US" dirty="0" smtClean="0"/>
              <a:t>ENTRYPOINT can be located anywhere in the file.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run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figlet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awesome</a:t>
            </a:r>
          </a:p>
          <a:p>
            <a:pPr marL="0" indent="0">
              <a:buNone/>
            </a:pPr>
            <a:endParaRPr lang="en-US" dirty="0">
              <a:ea typeface="Consolas" charset="0"/>
              <a:cs typeface="Consolas" charset="0"/>
            </a:endParaRPr>
          </a:p>
          <a:p>
            <a:r>
              <a:rPr lang="en-US" dirty="0" smtClean="0">
                <a:ea typeface="Consolas" charset="0"/>
                <a:cs typeface="Consolas" charset="0"/>
              </a:rPr>
              <a:t>The 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 run --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entrypoint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smtClean="0">
                <a:ea typeface="Consolas" charset="0"/>
                <a:cs typeface="Consolas" charset="0"/>
              </a:rPr>
              <a:t>option overrides the default </a:t>
            </a:r>
            <a:r>
              <a:rPr lang="en-US" dirty="0" err="1" smtClean="0">
                <a:ea typeface="Consolas" charset="0"/>
                <a:cs typeface="Consolas" charset="0"/>
              </a:rPr>
              <a:t>entrypoint</a:t>
            </a:r>
            <a:r>
              <a:rPr lang="en-US" dirty="0" smtClean="0">
                <a:ea typeface="Consolas" charset="0"/>
                <a:cs typeface="Consolas" charset="0"/>
              </a:rPr>
              <a:t>:</a:t>
            </a:r>
          </a:p>
          <a:p>
            <a:endParaRPr lang="en-US" dirty="0"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run –it --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entrypoint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bash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figlet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165877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Dockerfile</a:t>
            </a:r>
            <a:r>
              <a:rPr lang="en-US" dirty="0" smtClean="0"/>
              <a:t> commands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2920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>
                <a:ea typeface="Consolas" charset="0"/>
                <a:cs typeface="Consolas" charset="0"/>
              </a:rPr>
              <a:t>We can use CMD and ENTRYPOINT together.</a:t>
            </a:r>
          </a:p>
          <a:p>
            <a:endParaRPr lang="en-US" dirty="0" smtClean="0">
              <a:ea typeface="Consolas" charset="0"/>
              <a:cs typeface="Consolas" charset="0"/>
            </a:endParaRPr>
          </a:p>
          <a:p>
            <a:r>
              <a:rPr lang="en-US" dirty="0" smtClean="0">
                <a:ea typeface="Consolas" charset="0"/>
                <a:cs typeface="Consolas" charset="0"/>
              </a:rPr>
              <a:t>ENTRYPOINT defines the base command, and CMD provides the default parameters if none are specified.</a:t>
            </a:r>
          </a:p>
          <a:p>
            <a:endParaRPr lang="en-US" dirty="0" smtClean="0"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FROM </a:t>
            </a:r>
            <a:r>
              <a:rPr lang="en-US" sz="2600" dirty="0" err="1">
                <a:latin typeface="Consolas" charset="0"/>
                <a:ea typeface="Consolas" charset="0"/>
                <a:cs typeface="Consolas" charset="0"/>
              </a:rPr>
              <a:t>ubuntu</a:t>
            </a: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 </a:t>
            </a:r>
            <a:endParaRPr lang="en-US" sz="26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RUN </a:t>
            </a: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apt-get update </a:t>
            </a:r>
            <a:endParaRPr lang="en-US" sz="26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RUN </a:t>
            </a: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apt-get install </a:t>
            </a:r>
            <a:r>
              <a:rPr lang="en-US" sz="2600" dirty="0" err="1">
                <a:latin typeface="Consolas" charset="0"/>
                <a:ea typeface="Consolas" charset="0"/>
                <a:cs typeface="Consolas" charset="0"/>
              </a:rPr>
              <a:t>figlet</a:t>
            </a: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 </a:t>
            </a:r>
            <a:endParaRPr lang="en-US" sz="26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ENTRYPOINT </a:t>
            </a: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["</a:t>
            </a:r>
            <a:r>
              <a:rPr lang="en-US" sz="2600" dirty="0" err="1">
                <a:latin typeface="Consolas" charset="0"/>
                <a:ea typeface="Consolas" charset="0"/>
                <a:cs typeface="Consolas" charset="0"/>
              </a:rPr>
              <a:t>figlet</a:t>
            </a: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", "-f", "script"] </a:t>
            </a:r>
            <a:endParaRPr lang="en-US" sz="26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CMD </a:t>
            </a: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hello world</a:t>
            </a:r>
          </a:p>
        </p:txBody>
      </p:sp>
    </p:spTree>
    <p:extLst>
      <p:ext uri="{BB962C8B-B14F-4D97-AF65-F5344CB8AC3E}">
        <p14:creationId xmlns:p14="http://schemas.microsoft.com/office/powerpoint/2010/main" val="201006162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Dockerfile</a:t>
            </a:r>
            <a:r>
              <a:rPr lang="en-US" dirty="0" smtClean="0"/>
              <a:t> command: COPY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24450"/>
          </a:xfrm>
        </p:spPr>
        <p:txBody>
          <a:bodyPr>
            <a:normAutofit fontScale="77500" lnSpcReduction="20000"/>
          </a:bodyPr>
          <a:lstStyle/>
          <a:p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COPY</a:t>
            </a:r>
            <a:r>
              <a:rPr lang="en-US" dirty="0" smtClean="0"/>
              <a:t> : copies files from the build context into the container being built, COPY &lt;from&gt; &lt;to&gt;</a:t>
            </a:r>
          </a:p>
          <a:p>
            <a:endParaRPr lang="en-US" dirty="0" smtClean="0"/>
          </a:p>
          <a:p>
            <a:r>
              <a:rPr lang="en-US" dirty="0" smtClean="0"/>
              <a:t>Create a file called </a:t>
            </a:r>
            <a:r>
              <a:rPr lang="en-US" dirty="0" err="1" smtClean="0"/>
              <a:t>hello.c</a:t>
            </a:r>
            <a:r>
              <a:rPr lang="en-US" dirty="0" smtClean="0"/>
              <a:t> in the container build directory: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600" dirty="0" err="1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 main () { puts("Hello, world!"); return 0; </a:t>
            </a: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}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Create new </a:t>
            </a:r>
            <a:r>
              <a:rPr lang="en-US" dirty="0" err="1" smtClean="0"/>
              <a:t>Dockerfile</a:t>
            </a:r>
            <a:r>
              <a:rPr lang="en-US" dirty="0" smtClean="0"/>
              <a:t>: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FROM </a:t>
            </a:r>
            <a:r>
              <a:rPr lang="en-US" sz="2600" dirty="0" err="1">
                <a:latin typeface="Consolas" charset="0"/>
                <a:ea typeface="Consolas" charset="0"/>
                <a:cs typeface="Consolas" charset="0"/>
              </a:rPr>
              <a:t>ubuntu</a:t>
            </a: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 </a:t>
            </a:r>
            <a:endParaRPr lang="en-US" sz="26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RUN </a:t>
            </a: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apt-get update </a:t>
            </a:r>
            <a:endParaRPr lang="en-US" sz="26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RUN </a:t>
            </a: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apt-get install -y build-essential </a:t>
            </a:r>
            <a:endParaRPr lang="en-US" sz="26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COPY </a:t>
            </a:r>
            <a:r>
              <a:rPr lang="en-US" sz="2600" dirty="0" err="1">
                <a:latin typeface="Consolas" charset="0"/>
                <a:ea typeface="Consolas" charset="0"/>
                <a:cs typeface="Consolas" charset="0"/>
              </a:rPr>
              <a:t>hello.c</a:t>
            </a: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 / </a:t>
            </a:r>
            <a:endParaRPr lang="en-US" sz="26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RUN </a:t>
            </a: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make hello </a:t>
            </a:r>
            <a:endParaRPr lang="en-US" sz="26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CMD </a:t>
            </a: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/hello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7578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Docker file command: WORKDIR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38700"/>
          </a:xfrm>
        </p:spPr>
        <p:txBody>
          <a:bodyPr>
            <a:normAutofit fontScale="85000" lnSpcReduction="10000"/>
          </a:bodyPr>
          <a:lstStyle/>
          <a:p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WORKDIR</a:t>
            </a:r>
            <a:r>
              <a:rPr lang="en-US" dirty="0" smtClean="0"/>
              <a:t> : sets the working directory for any RUN, CMD, ENTRYPOINT or COPY commands that follow it.</a:t>
            </a:r>
          </a:p>
          <a:p>
            <a:endParaRPr lang="en-US" dirty="0" smtClean="0"/>
          </a:p>
          <a:p>
            <a:r>
              <a:rPr lang="en-US" dirty="0" smtClean="0"/>
              <a:t>Can be used multiple times in a </a:t>
            </a:r>
            <a:r>
              <a:rPr lang="en-US" dirty="0" err="1" smtClean="0"/>
              <a:t>Dockerfile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WORKDIR /a </a:t>
            </a:r>
            <a:endParaRPr lang="en-US" sz="28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WORKDIR 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b </a:t>
            </a:r>
            <a:endParaRPr lang="en-US" sz="28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WORKDIR 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c </a:t>
            </a:r>
            <a:endParaRPr lang="en-US" sz="28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RUN </a:t>
            </a:r>
            <a:r>
              <a:rPr lang="en-US" sz="2800" dirty="0" err="1" smtClean="0">
                <a:latin typeface="Consolas" charset="0"/>
                <a:ea typeface="Consolas" charset="0"/>
                <a:cs typeface="Consolas" charset="0"/>
              </a:rPr>
              <a:t>pwd</a:t>
            </a:r>
            <a:endParaRPr lang="en-US" sz="28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Output from this PWD command is /a/b/c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470487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Dockerfile</a:t>
            </a:r>
            <a:r>
              <a:rPr lang="en-US" dirty="0" smtClean="0"/>
              <a:t> command: ENV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ENV</a:t>
            </a:r>
            <a:r>
              <a:rPr lang="en-US" dirty="0" smtClean="0"/>
              <a:t> : sets an environment variable key to a value.</a:t>
            </a:r>
          </a:p>
          <a:p>
            <a:endParaRPr lang="en-US" dirty="0" smtClean="0"/>
          </a:p>
          <a:p>
            <a:r>
              <a:rPr lang="en-US" dirty="0" smtClean="0"/>
              <a:t>Two formats: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ENV </a:t>
            </a:r>
            <a:r>
              <a:rPr lang="en-US" dirty="0" err="1" smtClean="0"/>
              <a:t>myName</a:t>
            </a:r>
            <a:r>
              <a:rPr lang="en-US" dirty="0" smtClean="0"/>
              <a:t>=“John Doe”</a:t>
            </a:r>
          </a:p>
          <a:p>
            <a:pPr lvl="1"/>
            <a:r>
              <a:rPr lang="en-US" dirty="0" smtClean="0"/>
              <a:t>ENV </a:t>
            </a:r>
            <a:r>
              <a:rPr lang="en-US" dirty="0" err="1" smtClean="0"/>
              <a:t>myName</a:t>
            </a:r>
            <a:r>
              <a:rPr lang="en-US" dirty="0" smtClean="0"/>
              <a:t> John Doe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It is possible to override or set environment variables using </a:t>
            </a:r>
            <a:r>
              <a:rPr lang="en-US" sz="2600" b="1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600" b="1" dirty="0" smtClean="0">
                <a:latin typeface="Consolas" charset="0"/>
                <a:ea typeface="Consolas" charset="0"/>
                <a:cs typeface="Consolas" charset="0"/>
              </a:rPr>
              <a:t> run --</a:t>
            </a:r>
            <a:r>
              <a:rPr lang="en-US" sz="2600" b="1" dirty="0" err="1" smtClean="0">
                <a:latin typeface="Consolas" charset="0"/>
                <a:ea typeface="Consolas" charset="0"/>
                <a:cs typeface="Consolas" charset="0"/>
              </a:rPr>
              <a:t>env</a:t>
            </a:r>
            <a:r>
              <a:rPr lang="en-US" sz="2600" b="1" dirty="0" smtClean="0">
                <a:latin typeface="Consolas" charset="0"/>
                <a:ea typeface="Consolas" charset="0"/>
                <a:cs typeface="Consolas" charset="0"/>
              </a:rPr>
              <a:t> &lt;key&gt;=&lt;value&gt;</a:t>
            </a:r>
            <a:endParaRPr lang="en-US" sz="2600" b="1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847206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Dockerfile</a:t>
            </a:r>
            <a:r>
              <a:rPr lang="en-US" dirty="0" smtClean="0"/>
              <a:t> command: EXPOSE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EXPOSE</a:t>
            </a:r>
            <a:r>
              <a:rPr lang="en-US" dirty="0" smtClean="0"/>
              <a:t> : informs Docker that the container listens on the specified network ports at runtime.</a:t>
            </a:r>
          </a:p>
          <a:p>
            <a:endParaRPr lang="en-US" dirty="0" smtClean="0"/>
          </a:p>
          <a:p>
            <a:r>
              <a:rPr lang="en-US" dirty="0" smtClean="0"/>
              <a:t>Does not automatically make the ports available to the host at runtime</a:t>
            </a:r>
          </a:p>
          <a:p>
            <a:pPr lvl="1"/>
            <a:r>
              <a:rPr lang="en-US" dirty="0" smtClean="0"/>
              <a:t>Need to use the –p or –P flags when running container.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2887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/>
          <p:cNvSpPr/>
          <p:nvPr/>
        </p:nvSpPr>
        <p:spPr>
          <a:xfrm>
            <a:off x="0" y="3964642"/>
            <a:ext cx="9144000" cy="2893357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0" y="1417638"/>
            <a:ext cx="9144000" cy="2547004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Transporting Cargo Pre-1960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610430" y="1417638"/>
            <a:ext cx="32340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Many different products</a:t>
            </a:r>
            <a:endParaRPr lang="en-US" sz="2400" dirty="0"/>
          </a:p>
        </p:txBody>
      </p:sp>
      <p:sp>
        <p:nvSpPr>
          <p:cNvPr id="38" name="TextBox 37"/>
          <p:cNvSpPr txBox="1"/>
          <p:nvPr/>
        </p:nvSpPr>
        <p:spPr>
          <a:xfrm>
            <a:off x="698594" y="3998446"/>
            <a:ext cx="330000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Many different transport</a:t>
            </a:r>
          </a:p>
          <a:p>
            <a:r>
              <a:rPr lang="en-US" sz="2400" dirty="0" smtClean="0"/>
              <a:t>methods</a:t>
            </a:r>
            <a:endParaRPr lang="en-US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005" y="1962394"/>
            <a:ext cx="1933767" cy="128683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4458" y="1608370"/>
            <a:ext cx="1419604" cy="1063333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2129" y="2693371"/>
            <a:ext cx="1484195" cy="1111714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31282" y="2740563"/>
            <a:ext cx="1599691" cy="1064522"/>
          </a:xfrm>
          <a:prstGeom prst="rect">
            <a:avLst/>
          </a:prstGeom>
        </p:spPr>
      </p:pic>
      <p:sp>
        <p:nvSpPr>
          <p:cNvPr id="40" name="Quad Arrow 39"/>
          <p:cNvSpPr/>
          <p:nvPr/>
        </p:nvSpPr>
        <p:spPr>
          <a:xfrm rot="2800557">
            <a:off x="4157340" y="3389822"/>
            <a:ext cx="1110969" cy="1149641"/>
          </a:xfrm>
          <a:prstGeom prst="quadArrow">
            <a:avLst>
              <a:gd name="adj1" fmla="val 10417"/>
              <a:gd name="adj2" fmla="val 15195"/>
              <a:gd name="adj3" fmla="val 2250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86727" y="4499328"/>
            <a:ext cx="1415451" cy="1415451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11220" y="5346541"/>
            <a:ext cx="1373434" cy="1373434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71753" y="5037894"/>
            <a:ext cx="876885" cy="876885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13520" y="5472086"/>
            <a:ext cx="1157027" cy="1157027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7200" y="5335447"/>
            <a:ext cx="1158663" cy="1158663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96324" y="1733046"/>
            <a:ext cx="1359840" cy="1103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07639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Docker container names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638800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It’s easier to reference a container name than using the container ID.</a:t>
            </a:r>
          </a:p>
          <a:p>
            <a:endParaRPr lang="en-US" dirty="0" smtClean="0"/>
          </a:p>
          <a:p>
            <a:r>
              <a:rPr lang="en-US" dirty="0" smtClean="0"/>
              <a:t>Docker automatically assigns names: &lt;mood&gt;_&lt;inventor name&gt;</a:t>
            </a:r>
          </a:p>
          <a:p>
            <a:pPr lvl="1"/>
            <a:r>
              <a:rPr lang="en-US" dirty="0" err="1" smtClean="0"/>
              <a:t>happy_curie</a:t>
            </a:r>
            <a:endParaRPr lang="en-US" dirty="0" smtClean="0"/>
          </a:p>
          <a:p>
            <a:pPr lvl="1"/>
            <a:r>
              <a:rPr lang="en-US" dirty="0" err="1" smtClean="0"/>
              <a:t>clever_hopper</a:t>
            </a:r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/>
              <a:t>S</a:t>
            </a:r>
            <a:r>
              <a:rPr lang="en-US" dirty="0" smtClean="0"/>
              <a:t>pecify a name using 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 run --name &lt;name&gt;</a:t>
            </a:r>
            <a:r>
              <a:rPr lang="en-US" dirty="0" smtClean="0"/>
              <a:t>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sz="2600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 run --name </a:t>
            </a:r>
            <a:r>
              <a:rPr lang="en-US" sz="2600" dirty="0" err="1" smtClean="0">
                <a:latin typeface="Consolas" charset="0"/>
                <a:ea typeface="Consolas" charset="0"/>
                <a:cs typeface="Consolas" charset="0"/>
              </a:rPr>
              <a:t>ticktock</a:t>
            </a: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600" dirty="0" err="1" smtClean="0">
                <a:latin typeface="Consolas" charset="0"/>
                <a:ea typeface="Consolas" charset="0"/>
                <a:cs typeface="Consolas" charset="0"/>
              </a:rPr>
              <a:t>jpetazzo</a:t>
            </a: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/clock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Docker will not create a contain if the specified container name already exists.</a:t>
            </a:r>
          </a:p>
          <a:p>
            <a:endParaRPr lang="en-US" dirty="0" smtClean="0"/>
          </a:p>
          <a:p>
            <a:r>
              <a:rPr lang="en-US" dirty="0" smtClean="0"/>
              <a:t>Rename a container using 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 rename &lt;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oldname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&gt; &lt;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newname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&gt;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25501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29200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Containers can only have private IP addresses and services are exposed via ports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r>
              <a:rPr lang="en-US" dirty="0" smtClean="0"/>
              <a:t>Docker supports port mapping to allow external machines to access services running in containers.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run –d –P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nginx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The –P publishes the container to make it reachable from other computers.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sz="1900" dirty="0" smtClean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sz="1900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19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900" dirty="0" err="1" smtClean="0">
                <a:latin typeface="Consolas" charset="0"/>
                <a:ea typeface="Consolas" charset="0"/>
                <a:cs typeface="Consolas" charset="0"/>
              </a:rPr>
              <a:t>ps</a:t>
            </a:r>
            <a:endParaRPr lang="en-US" sz="19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de-DE" sz="1900" dirty="0">
                <a:latin typeface="Consolas" charset="0"/>
                <a:ea typeface="Consolas" charset="0"/>
                <a:cs typeface="Consolas" charset="0"/>
              </a:rPr>
              <a:t>CONTAINER ID      </a:t>
            </a:r>
            <a:r>
              <a:rPr lang="de-DE" sz="1900" dirty="0" smtClean="0">
                <a:latin typeface="Consolas" charset="0"/>
                <a:ea typeface="Consolas" charset="0"/>
                <a:cs typeface="Consolas" charset="0"/>
              </a:rPr>
              <a:t>IMAGE     ... PORTS                                           a386440e6859      </a:t>
            </a:r>
            <a:r>
              <a:rPr lang="de-DE" sz="1900" dirty="0" err="1" smtClean="0">
                <a:latin typeface="Consolas" charset="0"/>
                <a:ea typeface="Consolas" charset="0"/>
                <a:cs typeface="Consolas" charset="0"/>
              </a:rPr>
              <a:t>nginx</a:t>
            </a:r>
            <a:r>
              <a:rPr lang="de-DE" sz="1900" dirty="0" smtClean="0">
                <a:latin typeface="Consolas" charset="0"/>
                <a:ea typeface="Consolas" charset="0"/>
                <a:cs typeface="Consolas" charset="0"/>
              </a:rPr>
              <a:t>         0.0.0.0:32769-</a:t>
            </a:r>
            <a:r>
              <a:rPr lang="de-DE" sz="1900" dirty="0">
                <a:latin typeface="Consolas" charset="0"/>
                <a:ea typeface="Consolas" charset="0"/>
                <a:cs typeface="Consolas" charset="0"/>
              </a:rPr>
              <a:t>&gt;80/</a:t>
            </a:r>
            <a:r>
              <a:rPr lang="de-DE" sz="1900" dirty="0" err="1">
                <a:latin typeface="Consolas" charset="0"/>
                <a:ea typeface="Consolas" charset="0"/>
                <a:cs typeface="Consolas" charset="0"/>
              </a:rPr>
              <a:t>tcp</a:t>
            </a:r>
            <a:r>
              <a:rPr lang="de-DE" sz="1900" dirty="0">
                <a:latin typeface="Consolas" charset="0"/>
                <a:ea typeface="Consolas" charset="0"/>
                <a:cs typeface="Consolas" charset="0"/>
              </a:rPr>
              <a:t>, 0.0.0.0:32768-&gt;</a:t>
            </a:r>
            <a:r>
              <a:rPr lang="de-DE" sz="1900" dirty="0" smtClean="0">
                <a:latin typeface="Consolas" charset="0"/>
                <a:ea typeface="Consolas" charset="0"/>
                <a:cs typeface="Consolas" charset="0"/>
              </a:rPr>
              <a:t>443/</a:t>
            </a:r>
            <a:r>
              <a:rPr lang="de-DE" sz="1900" dirty="0" err="1" smtClean="0">
                <a:latin typeface="Consolas" charset="0"/>
                <a:ea typeface="Consolas" charset="0"/>
                <a:cs typeface="Consolas" charset="0"/>
              </a:rPr>
              <a:t>tcp</a:t>
            </a:r>
            <a:endParaRPr lang="en-US" sz="1900" dirty="0" smtClean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827973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80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We can view the port mapping for a specific port in a container by running the command 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 port &lt;container ID&gt; &lt;port #&gt;</a:t>
            </a:r>
            <a:r>
              <a:rPr lang="en-US" dirty="0" smtClean="0"/>
              <a:t>: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port a386 80</a:t>
            </a:r>
          </a:p>
          <a:p>
            <a:endParaRPr lang="en-US" dirty="0" smtClean="0"/>
          </a:p>
          <a:p>
            <a:r>
              <a:rPr lang="en-US" dirty="0" smtClean="0"/>
              <a:t>It is possible to manually allocate port numbers to a container using 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 run –d –p 80:80 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nginx</a:t>
            </a:r>
            <a:endParaRPr lang="en-US" b="1" dirty="0" smtClean="0">
              <a:latin typeface="Consolas" charset="0"/>
              <a:ea typeface="Consolas" charset="0"/>
              <a:cs typeface="Consolas" charset="0"/>
            </a:endParaRPr>
          </a:p>
          <a:p>
            <a:pPr lvl="1"/>
            <a:r>
              <a:rPr lang="en-US" dirty="0" smtClean="0"/>
              <a:t>The format is host </a:t>
            </a:r>
            <a:r>
              <a:rPr lang="en-US" dirty="0" err="1" smtClean="0"/>
              <a:t>port:container</a:t>
            </a:r>
            <a:r>
              <a:rPr lang="en-US" dirty="0" smtClean="0"/>
              <a:t> port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Use the 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 inspect </a:t>
            </a:r>
            <a:r>
              <a:rPr lang="en-US" dirty="0" smtClean="0"/>
              <a:t>command to find the IP address: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sz="2300" dirty="0" smtClean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sz="2300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3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300" dirty="0">
                <a:latin typeface="Consolas" charset="0"/>
                <a:ea typeface="Consolas" charset="0"/>
                <a:cs typeface="Consolas" charset="0"/>
              </a:rPr>
              <a:t>inspect --format '{{ .</a:t>
            </a:r>
            <a:r>
              <a:rPr lang="en-US" sz="2300" dirty="0" err="1">
                <a:latin typeface="Consolas" charset="0"/>
                <a:ea typeface="Consolas" charset="0"/>
                <a:cs typeface="Consolas" charset="0"/>
              </a:rPr>
              <a:t>NetworkSettings.IPAddress</a:t>
            </a:r>
            <a:r>
              <a:rPr lang="en-US" sz="2300" dirty="0">
                <a:latin typeface="Consolas" charset="0"/>
                <a:ea typeface="Consolas" charset="0"/>
                <a:cs typeface="Consolas" charset="0"/>
              </a:rPr>
              <a:t> }}' a386</a:t>
            </a:r>
          </a:p>
        </p:txBody>
      </p:sp>
    </p:spTree>
    <p:extLst>
      <p:ext uri="{BB962C8B-B14F-4D97-AF65-F5344CB8AC3E}">
        <p14:creationId xmlns:p14="http://schemas.microsoft.com/office/powerpoint/2010/main" val="214385511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800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A container can operate in a particular networking mode (called a driver).</a:t>
            </a:r>
          </a:p>
          <a:p>
            <a:endParaRPr lang="en-US" dirty="0" smtClean="0"/>
          </a:p>
          <a:p>
            <a:r>
              <a:rPr lang="en-US" b="1" dirty="0" smtClean="0"/>
              <a:t>Bridge</a:t>
            </a:r>
            <a:r>
              <a:rPr lang="en-US" dirty="0" smtClean="0"/>
              <a:t> (default)</a:t>
            </a:r>
          </a:p>
          <a:p>
            <a:pPr lvl="1"/>
            <a:r>
              <a:rPr lang="en-US" dirty="0" smtClean="0"/>
              <a:t>Container gets a virtual eth0 interface (</a:t>
            </a:r>
            <a:r>
              <a:rPr lang="en-US" dirty="0"/>
              <a:t>172.17.0.0/16 private IP </a:t>
            </a:r>
            <a:r>
              <a:rPr lang="en-US" dirty="0" smtClean="0"/>
              <a:t>address)</a:t>
            </a:r>
          </a:p>
          <a:p>
            <a:pPr lvl="1"/>
            <a:r>
              <a:rPr lang="en-US" dirty="0" smtClean="0"/>
              <a:t>Connected to Docker bridge</a:t>
            </a:r>
          </a:p>
          <a:p>
            <a:pPr lvl="1"/>
            <a:r>
              <a:rPr lang="en-US" dirty="0" smtClean="0"/>
              <a:t>Container can have own routes, </a:t>
            </a:r>
            <a:r>
              <a:rPr lang="en-US" dirty="0" err="1" smtClean="0"/>
              <a:t>iptables</a:t>
            </a:r>
            <a:r>
              <a:rPr lang="en-US" dirty="0" smtClean="0"/>
              <a:t>, etc.</a:t>
            </a:r>
          </a:p>
          <a:p>
            <a:pPr lvl="1"/>
            <a:endParaRPr lang="en-US" dirty="0" smtClean="0"/>
          </a:p>
          <a:p>
            <a:r>
              <a:rPr lang="en-US" b="1" dirty="0" smtClean="0"/>
              <a:t>Null</a:t>
            </a:r>
          </a:p>
          <a:p>
            <a:pPr lvl="1"/>
            <a:r>
              <a:rPr lang="en-US" dirty="0" smtClean="0"/>
              <a:t>Container has no network -- useful for isolated workloads.</a:t>
            </a:r>
          </a:p>
          <a:p>
            <a:pPr lvl="1"/>
            <a:endParaRPr lang="en-US" dirty="0" smtClean="0"/>
          </a:p>
          <a:p>
            <a:r>
              <a:rPr lang="en-US" b="1" dirty="0" smtClean="0"/>
              <a:t>Host</a:t>
            </a:r>
          </a:p>
          <a:p>
            <a:pPr lvl="1"/>
            <a:r>
              <a:rPr lang="en-US" dirty="0" smtClean="0"/>
              <a:t>Container access network interfaces of the host and binds to its ports.</a:t>
            </a:r>
          </a:p>
          <a:p>
            <a:pPr lvl="1"/>
            <a:r>
              <a:rPr lang="en-US" dirty="0" smtClean="0"/>
              <a:t>Native performance.</a:t>
            </a:r>
          </a:p>
          <a:p>
            <a:pPr lvl="1"/>
            <a:endParaRPr lang="en-US" dirty="0" smtClean="0"/>
          </a:p>
          <a:p>
            <a:r>
              <a:rPr lang="en-US" b="1" dirty="0" smtClean="0"/>
              <a:t>Container</a:t>
            </a:r>
          </a:p>
          <a:p>
            <a:pPr lvl="1"/>
            <a:r>
              <a:rPr lang="en-US" dirty="0" smtClean="0"/>
              <a:t>Re-uses the network stack of another container and shares IP address, routes, </a:t>
            </a:r>
            <a:r>
              <a:rPr lang="en-US" dirty="0" err="1" smtClean="0"/>
              <a:t>iptables</a:t>
            </a:r>
            <a:r>
              <a:rPr lang="en-US" dirty="0" smtClean="0"/>
              <a:t>, etc.</a:t>
            </a:r>
          </a:p>
        </p:txBody>
      </p:sp>
    </p:spTree>
    <p:extLst>
      <p:ext uri="{BB962C8B-B14F-4D97-AF65-F5344CB8AC3E}">
        <p14:creationId xmlns:p14="http://schemas.microsoft.com/office/powerpoint/2010/main" val="171566765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800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Docker uses the notion of networks to create a virtual network infrastructure between containers.</a:t>
            </a:r>
          </a:p>
          <a:p>
            <a:endParaRPr lang="en-US" dirty="0" smtClean="0"/>
          </a:p>
          <a:p>
            <a:r>
              <a:rPr lang="en-US" dirty="0" smtClean="0"/>
              <a:t>Networks can be local or global and each network as an IP subnet.</a:t>
            </a:r>
          </a:p>
          <a:p>
            <a:endParaRPr lang="en-US" dirty="0" smtClean="0"/>
          </a:p>
          <a:p>
            <a:r>
              <a:rPr lang="en-US" dirty="0" smtClean="0"/>
              <a:t>Use the 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 network ls </a:t>
            </a:r>
            <a:r>
              <a:rPr lang="en-US" dirty="0" smtClean="0"/>
              <a:t>command to view the current networks setup on the host.</a:t>
            </a:r>
          </a:p>
          <a:p>
            <a:endParaRPr lang="en-US" dirty="0" smtClean="0"/>
          </a:p>
          <a:p>
            <a:r>
              <a:rPr lang="en-US" dirty="0" smtClean="0"/>
              <a:t>Create a new network using the 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 network create &lt;name&gt;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smtClean="0"/>
              <a:t>command.</a:t>
            </a:r>
          </a:p>
          <a:p>
            <a:endParaRPr lang="en-US" dirty="0"/>
          </a:p>
          <a:p>
            <a:r>
              <a:rPr lang="en-US" dirty="0" smtClean="0"/>
              <a:t>Launch new containers on the new network: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sz="2600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 run -</a:t>
            </a:r>
            <a:r>
              <a:rPr lang="en-US" sz="2600" dirty="0" err="1" smtClean="0">
                <a:latin typeface="Consolas" charset="0"/>
                <a:ea typeface="Consolas" charset="0"/>
                <a:cs typeface="Consolas" charset="0"/>
              </a:rPr>
              <a:t>dit</a:t>
            </a: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 --name db1 --net prod alpine </a:t>
            </a:r>
            <a:r>
              <a:rPr lang="en-US" sz="2600" dirty="0" err="1" smtClean="0">
                <a:latin typeface="Consolas" charset="0"/>
                <a:ea typeface="Consolas" charset="0"/>
                <a:cs typeface="Consolas" charset="0"/>
              </a:rPr>
              <a:t>sh</a:t>
            </a:r>
            <a:endParaRPr lang="en-US" sz="26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sz="2600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 run -it --name web1 --net prod </a:t>
            </a:r>
            <a:r>
              <a:rPr lang="en-US" sz="2600" dirty="0" err="1" smtClean="0">
                <a:latin typeface="Consolas" charset="0"/>
                <a:ea typeface="Consolas" charset="0"/>
                <a:cs typeface="Consolas" charset="0"/>
              </a:rPr>
              <a:t>ubuntu</a:t>
            </a:r>
            <a:endParaRPr lang="en-US" sz="2600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23759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Volumes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24450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Any data created inside a Docker container disappears when the container stops.</a:t>
            </a:r>
          </a:p>
          <a:p>
            <a:endParaRPr lang="en-US" dirty="0" smtClean="0"/>
          </a:p>
          <a:p>
            <a:r>
              <a:rPr lang="en-US" dirty="0" smtClean="0"/>
              <a:t>We use volumes to persist data </a:t>
            </a:r>
            <a:r>
              <a:rPr lang="en-US" u="sng" dirty="0" smtClean="0"/>
              <a:t>outside</a:t>
            </a:r>
            <a:r>
              <a:rPr lang="en-US" dirty="0" smtClean="0"/>
              <a:t> of the container – they exist independently. 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$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run –d –v ~/html:/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usr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/share/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nginx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/html –p 8000:80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nginx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The 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–v </a:t>
            </a:r>
            <a:r>
              <a:rPr lang="en-US" dirty="0" smtClean="0"/>
              <a:t>flag specifies a volume mount point</a:t>
            </a:r>
          </a:p>
          <a:p>
            <a:pPr lvl="1"/>
            <a:r>
              <a:rPr lang="en-US" dirty="0" smtClean="0"/>
              <a:t>Format is [host-path]:&lt;container-path&gt;:[</a:t>
            </a:r>
            <a:r>
              <a:rPr lang="en-US" dirty="0" err="1" smtClean="0"/>
              <a:t>rw|ro</a:t>
            </a:r>
            <a:r>
              <a:rPr lang="en-US" dirty="0" smtClean="0"/>
              <a:t>]</a:t>
            </a:r>
          </a:p>
          <a:p>
            <a:pPr lvl="1"/>
            <a:r>
              <a:rPr lang="en-US" dirty="0" smtClean="0"/>
              <a:t>Volumes are read-write by default.</a:t>
            </a:r>
          </a:p>
        </p:txBody>
      </p:sp>
    </p:spTree>
    <p:extLst>
      <p:ext uri="{BB962C8B-B14F-4D97-AF65-F5344CB8AC3E}">
        <p14:creationId xmlns:p14="http://schemas.microsoft.com/office/powerpoint/2010/main" val="98530449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Volumes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800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We can also declare volumes inside a </a:t>
            </a:r>
            <a:r>
              <a:rPr lang="en-US" dirty="0" err="1" smtClean="0"/>
              <a:t>Dockerfile</a:t>
            </a:r>
            <a:r>
              <a:rPr lang="en-US" dirty="0"/>
              <a:t> </a:t>
            </a:r>
            <a:r>
              <a:rPr lang="en-US" dirty="0" smtClean="0"/>
              <a:t>using the 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VOLUME</a:t>
            </a:r>
            <a:r>
              <a:rPr lang="en-US" dirty="0" smtClean="0"/>
              <a:t> instruction.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2900" dirty="0" smtClean="0">
                <a:latin typeface="Consolas" charset="0"/>
                <a:ea typeface="Consolas" charset="0"/>
                <a:cs typeface="Consolas" charset="0"/>
              </a:rPr>
              <a:t>VOLUME /</a:t>
            </a:r>
            <a:r>
              <a:rPr lang="en-US" sz="2900" dirty="0" err="1" smtClean="0">
                <a:latin typeface="Consolas" charset="0"/>
                <a:ea typeface="Consolas" charset="0"/>
                <a:cs typeface="Consolas" charset="0"/>
              </a:rPr>
              <a:t>var</a:t>
            </a:r>
            <a:r>
              <a:rPr lang="en-US" sz="2900" dirty="0" smtClean="0">
                <a:latin typeface="Consolas" charset="0"/>
                <a:ea typeface="Consolas" charset="0"/>
                <a:cs typeface="Consolas" charset="0"/>
              </a:rPr>
              <a:t>/lib/</a:t>
            </a:r>
            <a:r>
              <a:rPr lang="en-US" sz="2900" dirty="0" err="1" smtClean="0">
                <a:latin typeface="Consolas" charset="0"/>
                <a:ea typeface="Consolas" charset="0"/>
                <a:cs typeface="Consolas" charset="0"/>
              </a:rPr>
              <a:t>postgresql</a:t>
            </a:r>
            <a:endParaRPr lang="en-US" sz="29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en-US" sz="2900" dirty="0">
              <a:latin typeface="Consolas" charset="0"/>
              <a:ea typeface="Consolas" charset="0"/>
              <a:cs typeface="Consolas" charset="0"/>
            </a:endParaRPr>
          </a:p>
          <a:p>
            <a:pPr lvl="1"/>
            <a:r>
              <a:rPr lang="en-US" sz="3200" dirty="0" smtClean="0">
                <a:ea typeface="Consolas" charset="0"/>
                <a:cs typeface="Consolas" charset="0"/>
              </a:rPr>
              <a:t>Where is the mapping? Volumes don’t have to be anchored to a specific path! Use </a:t>
            </a:r>
            <a:r>
              <a:rPr lang="en-US" sz="3200" b="1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3200" b="1" dirty="0" smtClean="0">
                <a:latin typeface="Consolas" charset="0"/>
                <a:ea typeface="Consolas" charset="0"/>
                <a:cs typeface="Consolas" charset="0"/>
              </a:rPr>
              <a:t> volume ls </a:t>
            </a:r>
            <a:r>
              <a:rPr lang="en-US" sz="3200" dirty="0" smtClean="0">
                <a:ea typeface="Consolas" charset="0"/>
                <a:cs typeface="Consolas" charset="0"/>
              </a:rPr>
              <a:t>command to show volumes.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Volumes bypass the Docker copy-on-write and have native I/O performance.</a:t>
            </a:r>
          </a:p>
          <a:p>
            <a:endParaRPr lang="en-US" dirty="0" smtClean="0"/>
          </a:p>
          <a:p>
            <a:r>
              <a:rPr lang="en-US" dirty="0" smtClean="0"/>
              <a:t>Docker commits don’t pull in volume data.</a:t>
            </a:r>
          </a:p>
          <a:p>
            <a:endParaRPr lang="en-US" dirty="0"/>
          </a:p>
          <a:p>
            <a:r>
              <a:rPr lang="en-US" dirty="0" smtClean="0"/>
              <a:t>Containers can share the same volumes using the –volumes-from flag: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900" dirty="0" smtClean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sz="2900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900" dirty="0" smtClean="0">
                <a:latin typeface="Consolas" charset="0"/>
                <a:ea typeface="Consolas" charset="0"/>
                <a:cs typeface="Consolas" charset="0"/>
              </a:rPr>
              <a:t> run –it  --name alpha –v /</a:t>
            </a:r>
            <a:r>
              <a:rPr lang="en-US" sz="2900" dirty="0" err="1" smtClean="0">
                <a:latin typeface="Consolas" charset="0"/>
                <a:ea typeface="Consolas" charset="0"/>
                <a:cs typeface="Consolas" charset="0"/>
              </a:rPr>
              <a:t>var</a:t>
            </a:r>
            <a:r>
              <a:rPr lang="en-US" sz="2900" dirty="0" smtClean="0">
                <a:latin typeface="Consolas" charset="0"/>
                <a:ea typeface="Consolas" charset="0"/>
                <a:cs typeface="Consolas" charset="0"/>
              </a:rPr>
              <a:t>/log/ </a:t>
            </a:r>
            <a:r>
              <a:rPr lang="en-US" sz="2900" dirty="0" err="1" smtClean="0">
                <a:latin typeface="Consolas" charset="0"/>
                <a:ea typeface="Consolas" charset="0"/>
                <a:cs typeface="Consolas" charset="0"/>
              </a:rPr>
              <a:t>ubuntu</a:t>
            </a:r>
            <a:r>
              <a:rPr lang="en-US" sz="2900" dirty="0" smtClean="0">
                <a:latin typeface="Consolas" charset="0"/>
                <a:ea typeface="Consolas" charset="0"/>
                <a:cs typeface="Consolas" charset="0"/>
              </a:rPr>
              <a:t> bash</a:t>
            </a:r>
          </a:p>
          <a:p>
            <a:pPr marL="0" indent="0">
              <a:buNone/>
            </a:pPr>
            <a:r>
              <a:rPr lang="en-US" sz="2900" dirty="0" smtClean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sz="2900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900" dirty="0" smtClean="0">
                <a:latin typeface="Consolas" charset="0"/>
                <a:ea typeface="Consolas" charset="0"/>
                <a:cs typeface="Consolas" charset="0"/>
              </a:rPr>
              <a:t> run --volumes-from alpha </a:t>
            </a:r>
            <a:r>
              <a:rPr lang="en-US" sz="2900" dirty="0" err="1" smtClean="0">
                <a:latin typeface="Consolas" charset="0"/>
                <a:ea typeface="Consolas" charset="0"/>
                <a:cs typeface="Consolas" charset="0"/>
              </a:rPr>
              <a:t>ubuntu</a:t>
            </a:r>
            <a:r>
              <a:rPr lang="en-US" sz="2900" dirty="0" smtClean="0">
                <a:latin typeface="Consolas" charset="0"/>
                <a:ea typeface="Consolas" charset="0"/>
                <a:cs typeface="Consolas" charset="0"/>
              </a:rPr>
              <a:t> bash</a:t>
            </a:r>
          </a:p>
        </p:txBody>
      </p:sp>
    </p:spTree>
    <p:extLst>
      <p:ext uri="{BB962C8B-B14F-4D97-AF65-F5344CB8AC3E}">
        <p14:creationId xmlns:p14="http://schemas.microsoft.com/office/powerpoint/2010/main" val="124160853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Docker Compose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86350"/>
          </a:xfrm>
        </p:spPr>
        <p:txBody>
          <a:bodyPr>
            <a:normAutofit fontScale="77500" lnSpcReduction="20000"/>
          </a:bodyPr>
          <a:lstStyle/>
          <a:p>
            <a:r>
              <a:rPr lang="en-US" dirty="0" err="1" smtClean="0"/>
              <a:t>Dockerfiles</a:t>
            </a:r>
            <a:r>
              <a:rPr lang="en-US" dirty="0" smtClean="0"/>
              <a:t> can become fairly complex and can only specify configuration for one container.</a:t>
            </a:r>
          </a:p>
          <a:p>
            <a:endParaRPr lang="en-US" dirty="0" smtClean="0"/>
          </a:p>
          <a:p>
            <a:r>
              <a:rPr lang="en-US" dirty="0" smtClean="0"/>
              <a:t>Docker Compose supports the building of multiple containers with a YAML file.</a:t>
            </a:r>
          </a:p>
          <a:p>
            <a:pPr lvl="1"/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docker-compose.yml</a:t>
            </a:r>
            <a:endParaRPr lang="en-US" b="1" dirty="0" smtClean="0">
              <a:latin typeface="Consolas" charset="0"/>
              <a:ea typeface="Consolas" charset="0"/>
              <a:cs typeface="Consolas" charset="0"/>
            </a:endParaRPr>
          </a:p>
          <a:p>
            <a:pPr lvl="1"/>
            <a:endParaRPr lang="en-US" dirty="0" smtClean="0"/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www: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build: .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volumes: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	- .:/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src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ports: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	- 8000:8000</a:t>
            </a:r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5755323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Troubleshooting Containers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do you access a container to troubleshoot it?</a:t>
            </a:r>
          </a:p>
          <a:p>
            <a:endParaRPr lang="en-US" dirty="0" smtClean="0"/>
          </a:p>
          <a:p>
            <a:r>
              <a:rPr lang="en-US" dirty="0" smtClean="0"/>
              <a:t>Use the 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 exec </a:t>
            </a:r>
            <a:r>
              <a:rPr lang="en-US" dirty="0" smtClean="0"/>
              <a:t>command to run a new process inside an existing container.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exec –it web1 bash</a:t>
            </a:r>
          </a:p>
        </p:txBody>
      </p:sp>
    </p:spTree>
    <p:extLst>
      <p:ext uri="{BB962C8B-B14F-4D97-AF65-F5344CB8AC3E}">
        <p14:creationId xmlns:p14="http://schemas.microsoft.com/office/powerpoint/2010/main" val="50995039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Docker Hub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2800" dirty="0" smtClean="0"/>
          </a:p>
          <a:p>
            <a:r>
              <a:rPr lang="en-US" sz="2800" dirty="0" smtClean="0"/>
              <a:t>We can upload images to the Docker Hub and make them publically or privately accessible.</a:t>
            </a:r>
          </a:p>
          <a:p>
            <a:endParaRPr lang="en-US" sz="2800" dirty="0" smtClean="0"/>
          </a:p>
          <a:p>
            <a:r>
              <a:rPr lang="en-US" sz="2800" dirty="0" smtClean="0"/>
              <a:t>Docker Hub images can be utilized by multiple systems.</a:t>
            </a:r>
          </a:p>
          <a:p>
            <a:endParaRPr lang="en-US" sz="2800" dirty="0" smtClean="0"/>
          </a:p>
          <a:p>
            <a:r>
              <a:rPr lang="en-US" sz="2800" dirty="0" smtClean="0"/>
              <a:t>Use the </a:t>
            </a:r>
            <a:r>
              <a:rPr lang="en-US" sz="2800" b="1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800" b="1" dirty="0" smtClean="0">
                <a:latin typeface="Consolas" charset="0"/>
                <a:ea typeface="Consolas" charset="0"/>
                <a:cs typeface="Consolas" charset="0"/>
              </a:rPr>
              <a:t> push username/</a:t>
            </a:r>
            <a:r>
              <a:rPr lang="en-US" sz="2800" b="1" dirty="0" err="1" smtClean="0">
                <a:latin typeface="Consolas" charset="0"/>
                <a:ea typeface="Consolas" charset="0"/>
                <a:cs typeface="Consolas" charset="0"/>
              </a:rPr>
              <a:t>imagename</a:t>
            </a:r>
            <a:r>
              <a:rPr lang="en-US" sz="2800" b="1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800" dirty="0" smtClean="0"/>
              <a:t>command to push images to Docker Hub.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0350" y="274638"/>
            <a:ext cx="1631950" cy="163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6705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Cargo Transport Matrix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3735989"/>
              </p:ext>
            </p:extLst>
          </p:nvPr>
        </p:nvGraphicFramePr>
        <p:xfrm>
          <a:off x="866474" y="1631301"/>
          <a:ext cx="7725366" cy="46124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87561"/>
                <a:gridCol w="1287561"/>
                <a:gridCol w="1287561"/>
                <a:gridCol w="1287561"/>
                <a:gridCol w="1287561"/>
                <a:gridCol w="1287561"/>
              </a:tblGrid>
              <a:tr h="624034">
                <a:tc>
                  <a:txBody>
                    <a:bodyPr/>
                    <a:lstStyle/>
                    <a:p>
                      <a:pPr algn="ctr"/>
                      <a:endParaRPr lang="en-US" sz="1400" dirty="0" smtClean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sz="4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</a:tr>
              <a:tr h="765778">
                <a:tc>
                  <a:txBody>
                    <a:bodyPr/>
                    <a:lstStyle/>
                    <a:p>
                      <a:endParaRPr lang="en-US" sz="1400" dirty="0" smtClean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</a:tr>
              <a:tr h="604010">
                <a:tc>
                  <a:txBody>
                    <a:bodyPr/>
                    <a:lstStyle/>
                    <a:p>
                      <a:endParaRPr lang="en-US" sz="1400" dirty="0" smtClean="0"/>
                    </a:p>
                    <a:p>
                      <a:endParaRPr lang="en-US" sz="1400" dirty="0" smtClean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</a:tr>
              <a:tr h="604010">
                <a:tc>
                  <a:txBody>
                    <a:bodyPr/>
                    <a:lstStyle/>
                    <a:p>
                      <a:endParaRPr lang="en-US" sz="1400" dirty="0" smtClean="0"/>
                    </a:p>
                    <a:p>
                      <a:endParaRPr lang="en-US" sz="1400" dirty="0" smtClean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</a:tr>
              <a:tr h="604010">
                <a:tc>
                  <a:txBody>
                    <a:bodyPr/>
                    <a:lstStyle/>
                    <a:p>
                      <a:endParaRPr lang="en-US" sz="1400" dirty="0" smtClean="0"/>
                    </a:p>
                    <a:p>
                      <a:endParaRPr lang="en-US" sz="1400" baseline="0" dirty="0" smtClean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</a:tr>
              <a:tr h="104253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352" y="1631301"/>
            <a:ext cx="1004079" cy="66816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9547" y="2413408"/>
            <a:ext cx="983252" cy="65431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0767" y="3170862"/>
            <a:ext cx="800797" cy="59982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1417" y="3800915"/>
            <a:ext cx="912032" cy="683144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80523" y="5384887"/>
            <a:ext cx="707341" cy="707341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92049" y="5421506"/>
            <a:ext cx="529892" cy="529892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99962" y="5519637"/>
            <a:ext cx="579642" cy="579642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34020" y="5302222"/>
            <a:ext cx="870793" cy="870793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04810" y="5293172"/>
            <a:ext cx="879843" cy="87984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28897" y="4552409"/>
            <a:ext cx="774558" cy="628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42980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Container Technologies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Google Container Engine</a:t>
            </a:r>
          </a:p>
          <a:p>
            <a:r>
              <a:rPr lang="en-US" dirty="0" smtClean="0"/>
              <a:t>Microsoft Containers</a:t>
            </a:r>
          </a:p>
          <a:p>
            <a:r>
              <a:rPr lang="en-US" dirty="0" smtClean="0"/>
              <a:t>FreeBSD jails/ Solaris zones</a:t>
            </a:r>
          </a:p>
          <a:p>
            <a:r>
              <a:rPr lang="en-US" dirty="0" smtClean="0"/>
              <a:t>Some vendors offer “containers” that are really slimmed down VMs (</a:t>
            </a:r>
            <a:r>
              <a:rPr lang="en-US" dirty="0" err="1" smtClean="0"/>
              <a:t>VMWare</a:t>
            </a:r>
            <a:r>
              <a:rPr lang="en-US" dirty="0" smtClean="0"/>
              <a:t> Integrated Containers).</a:t>
            </a:r>
          </a:p>
          <a:p>
            <a:r>
              <a:rPr lang="en-US" dirty="0" err="1" smtClean="0"/>
              <a:t>Kubernetes</a:t>
            </a:r>
            <a:r>
              <a:rPr lang="en-US" dirty="0" smtClean="0"/>
              <a:t>: build and manage server clusters to quickly deploy containers</a:t>
            </a:r>
          </a:p>
          <a:p>
            <a:r>
              <a:rPr lang="en-US" dirty="0" smtClean="0"/>
              <a:t>Rancher OS: dedicated container host server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70179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Homework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0629"/>
          </a:xfrm>
        </p:spPr>
        <p:txBody>
          <a:bodyPr>
            <a:normAutofit/>
          </a:bodyPr>
          <a:lstStyle/>
          <a:p>
            <a:r>
              <a:rPr lang="en-US" dirty="0" smtClean="0"/>
              <a:t>Assignment 11</a:t>
            </a:r>
            <a:endParaRPr lang="en-US" dirty="0"/>
          </a:p>
          <a:p>
            <a:r>
              <a:rPr lang="en-US" dirty="0" smtClean="0"/>
              <a:t>Read </a:t>
            </a:r>
            <a:r>
              <a:rPr lang="en-US" i="1" dirty="0" smtClean="0"/>
              <a:t>Infrastructure as Code</a:t>
            </a:r>
            <a:r>
              <a:rPr lang="en-US" dirty="0" smtClean="0"/>
              <a:t> Chapter 15</a:t>
            </a:r>
          </a:p>
          <a:p>
            <a:r>
              <a:rPr lang="en-US" dirty="0" smtClean="0"/>
              <a:t>Read </a:t>
            </a:r>
            <a:r>
              <a:rPr lang="en-US" i="1" dirty="0" smtClean="0"/>
              <a:t>How Cloud Has Changed The Data Center Architect </a:t>
            </a:r>
            <a:r>
              <a:rPr lang="en-US" dirty="0" smtClean="0"/>
              <a:t>(article)</a:t>
            </a:r>
          </a:p>
          <a:p>
            <a:r>
              <a:rPr lang="en-US" dirty="0" smtClean="0"/>
              <a:t>Read </a:t>
            </a:r>
            <a:r>
              <a:rPr lang="en-US" i="1" dirty="0" smtClean="0"/>
              <a:t>6 Models Of The Modern Data Center </a:t>
            </a:r>
            <a:r>
              <a:rPr lang="en-US" dirty="0" smtClean="0"/>
              <a:t>(article)</a:t>
            </a:r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662710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4130601" y="4693698"/>
            <a:ext cx="759931" cy="75993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Intermodal Transport Solution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268" y="1453729"/>
            <a:ext cx="1468596" cy="97728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2327" y="1557687"/>
            <a:ext cx="1228220" cy="91998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2129" y="1453729"/>
            <a:ext cx="1484195" cy="1111714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90164" y="1605167"/>
            <a:ext cx="1082238" cy="720180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86727" y="5213662"/>
            <a:ext cx="1415451" cy="1415451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38523" y="5346541"/>
            <a:ext cx="1373434" cy="1373434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90164" y="5569674"/>
            <a:ext cx="876885" cy="876885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42327" y="5472086"/>
            <a:ext cx="1157027" cy="1157027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7200" y="5335447"/>
            <a:ext cx="1158663" cy="115866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446783" y="1605167"/>
            <a:ext cx="1244678" cy="100973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505831" y="3124958"/>
            <a:ext cx="2080896" cy="154884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52262" y="2750124"/>
            <a:ext cx="302014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Intermodal shipping container</a:t>
            </a:r>
          </a:p>
          <a:p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Shipping container sizes standardized</a:t>
            </a:r>
          </a:p>
          <a:p>
            <a:pPr marL="285750" indent="-285750">
              <a:buFont typeface="Arial"/>
              <a:buChar char="•"/>
            </a:pPr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90% of all cargo shipped in standard containers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0601" y="2388767"/>
            <a:ext cx="759931" cy="759931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5891817" y="2791157"/>
            <a:ext cx="302014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Can ship cars next to beans</a:t>
            </a:r>
          </a:p>
          <a:p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Don’t need to worry about transitioning from ship to truck</a:t>
            </a:r>
          </a:p>
          <a:p>
            <a:pPr marL="285750" indent="-285750">
              <a:buFont typeface="Arial"/>
              <a:buChar char="•"/>
            </a:pPr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5000 ships deliver 200M containers per year</a:t>
            </a:r>
          </a:p>
        </p:txBody>
      </p:sp>
    </p:spTree>
    <p:extLst>
      <p:ext uri="{BB962C8B-B14F-4D97-AF65-F5344CB8AC3E}">
        <p14:creationId xmlns:p14="http://schemas.microsoft.com/office/powerpoint/2010/main" val="16651553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Intermodal Shipping Containers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7500" y="1541173"/>
            <a:ext cx="3479800" cy="2336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541173"/>
            <a:ext cx="3492500" cy="23241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4165600"/>
            <a:ext cx="3810000" cy="2133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7500" y="4165600"/>
            <a:ext cx="3289300" cy="246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889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 Transport Solution: Containers</a:t>
            </a:r>
            <a:endParaRPr lang="en-US" dirty="0"/>
          </a:p>
        </p:txBody>
      </p:sp>
      <p:grpSp>
        <p:nvGrpSpPr>
          <p:cNvPr id="35" name="Group 34"/>
          <p:cNvGrpSpPr/>
          <p:nvPr/>
        </p:nvGrpSpPr>
        <p:grpSpPr>
          <a:xfrm>
            <a:off x="754400" y="1500010"/>
            <a:ext cx="1493580" cy="839054"/>
            <a:chOff x="617216" y="1486380"/>
            <a:chExt cx="1493580" cy="839054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8979" y="1486380"/>
              <a:ext cx="407916" cy="469722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617216" y="1956102"/>
              <a:ext cx="14935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Static website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3174040" y="1546563"/>
            <a:ext cx="812242" cy="786709"/>
            <a:chOff x="3068593" y="2364665"/>
            <a:chExt cx="812242" cy="786709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11602" y="2364665"/>
              <a:ext cx="410803" cy="473046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3068593" y="2782042"/>
              <a:ext cx="8122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Queue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5207725" y="1478839"/>
            <a:ext cx="1024026" cy="850937"/>
            <a:chOff x="5103393" y="1417638"/>
            <a:chExt cx="1024026" cy="850937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19796" y="1417638"/>
              <a:ext cx="467613" cy="538464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5103393" y="1899243"/>
              <a:ext cx="10240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Analytics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7348916" y="1459134"/>
            <a:ext cx="989311" cy="879930"/>
            <a:chOff x="7171759" y="2364665"/>
            <a:chExt cx="989311" cy="87993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66840" y="2364665"/>
              <a:ext cx="441561" cy="508465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7171759" y="2875263"/>
              <a:ext cx="9893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Web API</a:t>
              </a: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377960" y="5246439"/>
            <a:ext cx="1666367" cy="1365678"/>
            <a:chOff x="1127607" y="3957506"/>
            <a:chExt cx="1666367" cy="1365678"/>
          </a:xfrm>
        </p:grpSpPr>
        <p:pic>
          <p:nvPicPr>
            <p:cNvPr id="15" name="Picture 14" descr="Traditional-Servers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022" y="3957506"/>
              <a:ext cx="731520" cy="731520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1127607" y="4676853"/>
              <a:ext cx="166636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Development</a:t>
              </a:r>
            </a:p>
            <a:p>
              <a:r>
                <a:rPr lang="en-US" dirty="0" smtClean="0"/>
                <a:t>Virtual machine</a:t>
              </a:r>
              <a:endParaRPr lang="en-US" dirty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2588576" y="5246439"/>
            <a:ext cx="1110926" cy="1088679"/>
            <a:chOff x="1127607" y="3957506"/>
            <a:chExt cx="1110926" cy="1088679"/>
          </a:xfrm>
        </p:grpSpPr>
        <p:pic>
          <p:nvPicPr>
            <p:cNvPr id="21" name="Picture 20" descr="Traditional-Servers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022" y="3957506"/>
              <a:ext cx="731520" cy="731520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>
              <a:off x="1127607" y="4676853"/>
              <a:ext cx="11109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QA server</a:t>
              </a:r>
              <a:endParaRPr lang="en-US" dirty="0"/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3890650" y="5552941"/>
            <a:ext cx="1317075" cy="1072467"/>
            <a:chOff x="1654009" y="5237215"/>
            <a:chExt cx="1317075" cy="1072467"/>
          </a:xfrm>
        </p:grpSpPr>
        <p:pic>
          <p:nvPicPr>
            <p:cNvPr id="29" name="Picture 28" descr="AWS-Cloud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46787" y="5237215"/>
              <a:ext cx="731520" cy="731520"/>
            </a:xfrm>
            <a:prstGeom prst="rect">
              <a:avLst/>
            </a:prstGeom>
          </p:spPr>
        </p:pic>
        <p:sp>
          <p:nvSpPr>
            <p:cNvPr id="30" name="TextBox 29"/>
            <p:cNvSpPr txBox="1"/>
            <p:nvPr/>
          </p:nvSpPr>
          <p:spPr>
            <a:xfrm>
              <a:off x="1654009" y="5940350"/>
              <a:ext cx="13170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Public cloud</a:t>
              </a:r>
              <a:endParaRPr lang="en-US" dirty="0"/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7726105" y="5262651"/>
            <a:ext cx="1151953" cy="1365678"/>
            <a:chOff x="6449859" y="3871537"/>
            <a:chExt cx="1151953" cy="1365678"/>
          </a:xfrm>
        </p:grpSpPr>
        <p:pic>
          <p:nvPicPr>
            <p:cNvPr id="16" name="Picture 15" descr="AWS-Management-Console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73520" y="3871537"/>
              <a:ext cx="731520" cy="731520"/>
            </a:xfrm>
            <a:prstGeom prst="rect">
              <a:avLst/>
            </a:prstGeom>
          </p:spPr>
        </p:pic>
        <p:sp>
          <p:nvSpPr>
            <p:cNvPr id="31" name="TextBox 30"/>
            <p:cNvSpPr txBox="1"/>
            <p:nvPr/>
          </p:nvSpPr>
          <p:spPr>
            <a:xfrm>
              <a:off x="6449859" y="4590884"/>
              <a:ext cx="115195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Developer</a:t>
              </a:r>
            </a:p>
            <a:p>
              <a:r>
                <a:rPr lang="en-US" dirty="0" smtClean="0"/>
                <a:t>laptop</a:t>
              </a:r>
              <a:endParaRPr lang="en-US" dirty="0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5840914" y="5234266"/>
            <a:ext cx="1217889" cy="1377851"/>
            <a:chOff x="5553021" y="4668391"/>
            <a:chExt cx="1217889" cy="1377851"/>
          </a:xfrm>
        </p:grpSpPr>
        <p:sp>
          <p:nvSpPr>
            <p:cNvPr id="25" name="TextBox 24"/>
            <p:cNvSpPr txBox="1"/>
            <p:nvPr/>
          </p:nvSpPr>
          <p:spPr>
            <a:xfrm>
              <a:off x="5553021" y="5399911"/>
              <a:ext cx="121788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Production</a:t>
              </a:r>
            </a:p>
            <a:p>
              <a:r>
                <a:rPr lang="en-US" dirty="0" smtClean="0"/>
                <a:t>servers</a:t>
              </a:r>
              <a:endParaRPr lang="en-US" dirty="0"/>
            </a:p>
          </p:txBody>
        </p:sp>
        <p:pic>
          <p:nvPicPr>
            <p:cNvPr id="41" name="Picture 40" descr="Forums.png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18339" y="4668391"/>
              <a:ext cx="731520" cy="731520"/>
            </a:xfrm>
            <a:prstGeom prst="rect">
              <a:avLst/>
            </a:prstGeom>
          </p:spPr>
        </p:pic>
      </p:grpSp>
      <p:pic>
        <p:nvPicPr>
          <p:cNvPr id="18" name="Picture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46400" y="2432845"/>
            <a:ext cx="3238500" cy="2514600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30601" y="2246325"/>
            <a:ext cx="759931" cy="759931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10800000">
            <a:off x="4130601" y="4793009"/>
            <a:ext cx="759931" cy="759931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452172" y="2637073"/>
            <a:ext cx="296487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A container is the IT equivalent of a shipping container.</a:t>
            </a:r>
          </a:p>
          <a:p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Encapsulates application stack in a lightweight and portable environment</a:t>
            </a:r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44" name="TextBox 43"/>
          <p:cNvSpPr txBox="1"/>
          <p:nvPr/>
        </p:nvSpPr>
        <p:spPr>
          <a:xfrm>
            <a:off x="6162176" y="2613312"/>
            <a:ext cx="278796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Can be manually composed using simple operations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Runs on almost any hardware platform using a modern OS kernel</a:t>
            </a:r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1474870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5914</TotalTime>
  <Words>3378</Words>
  <Application>Microsoft Macintosh PowerPoint</Application>
  <PresentationFormat>On-screen Show (4:3)</PresentationFormat>
  <Paragraphs>724</Paragraphs>
  <Slides>61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6" baseType="lpstr">
      <vt:lpstr>Calibri</vt:lpstr>
      <vt:lpstr>Consolas</vt:lpstr>
      <vt:lpstr>Wingdings</vt:lpstr>
      <vt:lpstr>Arial</vt:lpstr>
      <vt:lpstr>Office Theme</vt:lpstr>
      <vt:lpstr>DevOps &amp; Cloud Infrastructure SEIS 665 Week 12</vt:lpstr>
      <vt:lpstr>Agenda</vt:lpstr>
      <vt:lpstr>Fragile IT</vt:lpstr>
      <vt:lpstr>The Matrix from Hell</vt:lpstr>
      <vt:lpstr>Transporting Cargo Pre-1960</vt:lpstr>
      <vt:lpstr>Cargo Transport Matrix</vt:lpstr>
      <vt:lpstr>Intermodal Transport Solution</vt:lpstr>
      <vt:lpstr>Intermodal Shipping Containers</vt:lpstr>
      <vt:lpstr>IT Transport Solution: Containers</vt:lpstr>
      <vt:lpstr>IT Matrix Solution</vt:lpstr>
      <vt:lpstr>Developer Benefits</vt:lpstr>
      <vt:lpstr>IT Operations benefits</vt:lpstr>
      <vt:lpstr>Separation of Concerns</vt:lpstr>
      <vt:lpstr>High Level Overview</vt:lpstr>
      <vt:lpstr>Low Level Overview</vt:lpstr>
      <vt:lpstr>Virtual Machines vs. Containers</vt:lpstr>
      <vt:lpstr>Container advantages over VMs</vt:lpstr>
      <vt:lpstr>Docker</vt:lpstr>
      <vt:lpstr>Traditional vs. Docker Application Deployment</vt:lpstr>
      <vt:lpstr>Development -&gt; QA -&gt; Production</vt:lpstr>
      <vt:lpstr>How Docker Works</vt:lpstr>
      <vt:lpstr>PowerPoint Presentation</vt:lpstr>
      <vt:lpstr>Docker Terms</vt:lpstr>
      <vt:lpstr>Hello World Example</vt:lpstr>
      <vt:lpstr>Interactive Container</vt:lpstr>
      <vt:lpstr>Background Container</vt:lpstr>
      <vt:lpstr>List Containers</vt:lpstr>
      <vt:lpstr>View Container Logs</vt:lpstr>
      <vt:lpstr>Stopping and restarting the container</vt:lpstr>
      <vt:lpstr>Docker images</vt:lpstr>
      <vt:lpstr>Images versus Containers</vt:lpstr>
      <vt:lpstr>Modifying Images</vt:lpstr>
      <vt:lpstr>Image namespaces</vt:lpstr>
      <vt:lpstr>Show current images</vt:lpstr>
      <vt:lpstr>Installing images</vt:lpstr>
      <vt:lpstr>Image tags</vt:lpstr>
      <vt:lpstr>Build an image</vt:lpstr>
      <vt:lpstr>Build an image</vt:lpstr>
      <vt:lpstr>Dockerfile</vt:lpstr>
      <vt:lpstr>Building Dockerfile</vt:lpstr>
      <vt:lpstr>Caching system</vt:lpstr>
      <vt:lpstr>Dockerfile command: CMD</vt:lpstr>
      <vt:lpstr>Dockerfile command: FROM</vt:lpstr>
      <vt:lpstr>Dockerfile command: ENTRYPOINT</vt:lpstr>
      <vt:lpstr>Dockerfile commands</vt:lpstr>
      <vt:lpstr>Dockerfile command: COPY</vt:lpstr>
      <vt:lpstr>Docker file command: WORKDIR</vt:lpstr>
      <vt:lpstr>Dockerfile command: ENV</vt:lpstr>
      <vt:lpstr>Dockerfile command: EXPOSE</vt:lpstr>
      <vt:lpstr>Docker container names</vt:lpstr>
      <vt:lpstr>Networking</vt:lpstr>
      <vt:lpstr>Networking</vt:lpstr>
      <vt:lpstr>Networking</vt:lpstr>
      <vt:lpstr>Networking</vt:lpstr>
      <vt:lpstr>Volumes</vt:lpstr>
      <vt:lpstr>Volumes</vt:lpstr>
      <vt:lpstr>Docker Compose</vt:lpstr>
      <vt:lpstr>Troubleshooting Containers</vt:lpstr>
      <vt:lpstr>Docker Hub</vt:lpstr>
      <vt:lpstr>Other Container Technologies</vt:lpstr>
      <vt:lpstr>Homework</vt:lpstr>
    </vt:vector>
  </TitlesOfParts>
  <Company/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DevOps &amp; Cloud Infrastructure SEIS 665 Week 11</dc:title>
  <dc:creator>Jason Baker</dc:creator>
  <cp:lastModifiedBy>Jason Baker</cp:lastModifiedBy>
  <cp:revision>90</cp:revision>
  <dcterms:created xsi:type="dcterms:W3CDTF">2016-04-27T16:52:20Z</dcterms:created>
  <dcterms:modified xsi:type="dcterms:W3CDTF">2016-10-07T17:39:21Z</dcterms:modified>
</cp:coreProperties>
</file>